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8"/>
  </p:notesMasterIdLst>
  <p:sldIdLst>
    <p:sldId id="261" r:id="rId5"/>
    <p:sldId id="293" r:id="rId6"/>
    <p:sldId id="267" r:id="rId7"/>
    <p:sldId id="277" r:id="rId8"/>
    <p:sldId id="264" r:id="rId9"/>
    <p:sldId id="292" r:id="rId10"/>
    <p:sldId id="287" r:id="rId11"/>
    <p:sldId id="289" r:id="rId12"/>
    <p:sldId id="290" r:id="rId13"/>
    <p:sldId id="288" r:id="rId14"/>
    <p:sldId id="266" r:id="rId15"/>
    <p:sldId id="294" r:id="rId16"/>
    <p:sldId id="295" r:id="rId17"/>
    <p:sldId id="291" r:id="rId18"/>
    <p:sldId id="296" r:id="rId19"/>
    <p:sldId id="269" r:id="rId20"/>
    <p:sldId id="270" r:id="rId21"/>
    <p:sldId id="273" r:id="rId22"/>
    <p:sldId id="274" r:id="rId23"/>
    <p:sldId id="278" r:id="rId24"/>
    <p:sldId id="275" r:id="rId25"/>
    <p:sldId id="276" r:id="rId26"/>
    <p:sldId id="279" r:id="rId27"/>
    <p:sldId id="286" r:id="rId28"/>
    <p:sldId id="271" r:id="rId29"/>
    <p:sldId id="272" r:id="rId30"/>
    <p:sldId id="285" r:id="rId31"/>
    <p:sldId id="284" r:id="rId32"/>
    <p:sldId id="280" r:id="rId33"/>
    <p:sldId id="281" r:id="rId34"/>
    <p:sldId id="282" r:id="rId35"/>
    <p:sldId id="283" r:id="rId36"/>
    <p:sldId id="263" r:id="rId37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F9F9"/>
    <a:srgbClr val="1FB0DE"/>
    <a:srgbClr val="001A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9414D8C-4601-4403-BD60-E98F5CE6171C}" v="779" dt="2025-06-11T13:21:14.39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309" autoAdjust="0"/>
    <p:restoredTop sz="26667" autoAdjust="0"/>
  </p:normalViewPr>
  <p:slideViewPr>
    <p:cSldViewPr snapToGrid="0">
      <p:cViewPr varScale="1">
        <p:scale>
          <a:sx n="22" d="100"/>
          <a:sy n="22" d="100"/>
        </p:scale>
        <p:origin x="2688" y="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presProps" Target="pres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microsoft.com/office/2016/11/relationships/changesInfo" Target="changesInfos/changesInfo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drien VERGNAUD" userId="6bc06c7a-2da2-4c0b-a192-46f7950372c8" providerId="ADAL" clId="{C9414D8C-4601-4403-BD60-E98F5CE6171C}"/>
    <pc:docChg chg="undo custSel addSld delSld modSld">
      <pc:chgData name="Adrien VERGNAUD" userId="6bc06c7a-2da2-4c0b-a192-46f7950372c8" providerId="ADAL" clId="{C9414D8C-4601-4403-BD60-E98F5CE6171C}" dt="2025-06-11T13:27:00.317" v="1751" actId="1036"/>
      <pc:docMkLst>
        <pc:docMk/>
      </pc:docMkLst>
      <pc:sldChg chg="modSp mod">
        <pc:chgData name="Adrien VERGNAUD" userId="6bc06c7a-2da2-4c0b-a192-46f7950372c8" providerId="ADAL" clId="{C9414D8C-4601-4403-BD60-E98F5CE6171C}" dt="2025-06-11T07:57:12.050" v="3" actId="20577"/>
        <pc:sldMkLst>
          <pc:docMk/>
          <pc:sldMk cId="3879950897" sldId="261"/>
        </pc:sldMkLst>
        <pc:spChg chg="mod">
          <ac:chgData name="Adrien VERGNAUD" userId="6bc06c7a-2da2-4c0b-a192-46f7950372c8" providerId="ADAL" clId="{C9414D8C-4601-4403-BD60-E98F5CE6171C}" dt="2025-06-11T07:57:12.050" v="3" actId="20577"/>
          <ac:spMkLst>
            <pc:docMk/>
            <pc:sldMk cId="3879950897" sldId="261"/>
            <ac:spMk id="3" creationId="{60E9FF82-1609-36E6-E2FC-8E0C1A82C723}"/>
          </ac:spMkLst>
        </pc:spChg>
      </pc:sldChg>
      <pc:sldChg chg="modSp mod">
        <pc:chgData name="Adrien VERGNAUD" userId="6bc06c7a-2da2-4c0b-a192-46f7950372c8" providerId="ADAL" clId="{C9414D8C-4601-4403-BD60-E98F5CE6171C}" dt="2025-06-11T13:27:00.317" v="1751" actId="1036"/>
        <pc:sldMkLst>
          <pc:docMk/>
          <pc:sldMk cId="2897436403" sldId="264"/>
        </pc:sldMkLst>
        <pc:spChg chg="mod">
          <ac:chgData name="Adrien VERGNAUD" userId="6bc06c7a-2da2-4c0b-a192-46f7950372c8" providerId="ADAL" clId="{C9414D8C-4601-4403-BD60-E98F5CE6171C}" dt="2025-06-11T08:31:16.702" v="65" actId="20577"/>
          <ac:spMkLst>
            <pc:docMk/>
            <pc:sldMk cId="2897436403" sldId="264"/>
            <ac:spMk id="4" creationId="{1CD0CE67-27E6-253C-DE56-2A5328DE937A}"/>
          </ac:spMkLst>
        </pc:spChg>
        <pc:spChg chg="mod">
          <ac:chgData name="Adrien VERGNAUD" userId="6bc06c7a-2da2-4c0b-a192-46f7950372c8" providerId="ADAL" clId="{C9414D8C-4601-4403-BD60-E98F5CE6171C}" dt="2025-06-11T13:27:00.317" v="1751" actId="1036"/>
          <ac:spMkLst>
            <pc:docMk/>
            <pc:sldMk cId="2897436403" sldId="264"/>
            <ac:spMk id="5" creationId="{ED2515EC-1C7F-7EB6-5C66-61ECBB323C86}"/>
          </ac:spMkLst>
        </pc:spChg>
      </pc:sldChg>
      <pc:sldChg chg="modSp del mod">
        <pc:chgData name="Adrien VERGNAUD" userId="6bc06c7a-2da2-4c0b-a192-46f7950372c8" providerId="ADAL" clId="{C9414D8C-4601-4403-BD60-E98F5CE6171C}" dt="2025-06-11T13:20:44.141" v="1666" actId="47"/>
        <pc:sldMkLst>
          <pc:docMk/>
          <pc:sldMk cId="320387271" sldId="265"/>
        </pc:sldMkLst>
        <pc:spChg chg="mod">
          <ac:chgData name="Adrien VERGNAUD" userId="6bc06c7a-2da2-4c0b-a192-46f7950372c8" providerId="ADAL" clId="{C9414D8C-4601-4403-BD60-E98F5CE6171C}" dt="2025-06-11T12:37:16" v="815" actId="5793"/>
          <ac:spMkLst>
            <pc:docMk/>
            <pc:sldMk cId="320387271" sldId="265"/>
            <ac:spMk id="22" creationId="{5CAA68ED-45C3-2BD8-F848-F645FFCAC7EC}"/>
          </ac:spMkLst>
        </pc:spChg>
      </pc:sldChg>
      <pc:sldChg chg="modSp mod">
        <pc:chgData name="Adrien VERGNAUD" userId="6bc06c7a-2da2-4c0b-a192-46f7950372c8" providerId="ADAL" clId="{C9414D8C-4601-4403-BD60-E98F5CE6171C}" dt="2025-06-11T12:37:10.652" v="811" actId="20577"/>
        <pc:sldMkLst>
          <pc:docMk/>
          <pc:sldMk cId="3566198918" sldId="266"/>
        </pc:sldMkLst>
        <pc:spChg chg="mod">
          <ac:chgData name="Adrien VERGNAUD" userId="6bc06c7a-2da2-4c0b-a192-46f7950372c8" providerId="ADAL" clId="{C9414D8C-4601-4403-BD60-E98F5CE6171C}" dt="2025-06-11T12:37:10.652" v="811" actId="20577"/>
          <ac:spMkLst>
            <pc:docMk/>
            <pc:sldMk cId="3566198918" sldId="266"/>
            <ac:spMk id="6" creationId="{32DDDEAC-2EDC-11AE-E708-7DE105C43456}"/>
          </ac:spMkLst>
        </pc:spChg>
      </pc:sldChg>
      <pc:sldChg chg="modSp mod">
        <pc:chgData name="Adrien VERGNAUD" userId="6bc06c7a-2da2-4c0b-a192-46f7950372c8" providerId="ADAL" clId="{C9414D8C-4601-4403-BD60-E98F5CE6171C}" dt="2025-06-11T13:26:00.284" v="1722" actId="20577"/>
        <pc:sldMkLst>
          <pc:docMk/>
          <pc:sldMk cId="2542456091" sldId="267"/>
        </pc:sldMkLst>
        <pc:spChg chg="mod">
          <ac:chgData name="Adrien VERGNAUD" userId="6bc06c7a-2da2-4c0b-a192-46f7950372c8" providerId="ADAL" clId="{C9414D8C-4601-4403-BD60-E98F5CE6171C}" dt="2025-06-11T12:47:26.067" v="1019" actId="20577"/>
          <ac:spMkLst>
            <pc:docMk/>
            <pc:sldMk cId="2542456091" sldId="267"/>
            <ac:spMk id="4" creationId="{CB99F46F-8379-3697-9071-60F421A30BFC}"/>
          </ac:spMkLst>
        </pc:spChg>
        <pc:spChg chg="mod">
          <ac:chgData name="Adrien VERGNAUD" userId="6bc06c7a-2da2-4c0b-a192-46f7950372c8" providerId="ADAL" clId="{C9414D8C-4601-4403-BD60-E98F5CE6171C}" dt="2025-06-11T13:26:00.284" v="1722" actId="20577"/>
          <ac:spMkLst>
            <pc:docMk/>
            <pc:sldMk cId="2542456091" sldId="267"/>
            <ac:spMk id="5" creationId="{B9A6ED2A-68AB-B596-1721-5FDCE23586B6}"/>
          </ac:spMkLst>
        </pc:spChg>
      </pc:sldChg>
      <pc:sldChg chg="modSp mod">
        <pc:chgData name="Adrien VERGNAUD" userId="6bc06c7a-2da2-4c0b-a192-46f7950372c8" providerId="ADAL" clId="{C9414D8C-4601-4403-BD60-E98F5CE6171C}" dt="2025-06-11T13:25:53.868" v="1712" actId="20577"/>
        <pc:sldMkLst>
          <pc:docMk/>
          <pc:sldMk cId="1041366749" sldId="269"/>
        </pc:sldMkLst>
        <pc:spChg chg="mod">
          <ac:chgData name="Adrien VERGNAUD" userId="6bc06c7a-2da2-4c0b-a192-46f7950372c8" providerId="ADAL" clId="{C9414D8C-4601-4403-BD60-E98F5CE6171C}" dt="2025-06-11T13:25:53.868" v="1712" actId="20577"/>
          <ac:spMkLst>
            <pc:docMk/>
            <pc:sldMk cId="1041366749" sldId="269"/>
            <ac:spMk id="6" creationId="{32DDDEAC-2EDC-11AE-E708-7DE105C43456}"/>
          </ac:spMkLst>
        </pc:spChg>
      </pc:sldChg>
      <pc:sldChg chg="modSp mod">
        <pc:chgData name="Adrien VERGNAUD" userId="6bc06c7a-2da2-4c0b-a192-46f7950372c8" providerId="ADAL" clId="{C9414D8C-4601-4403-BD60-E98F5CE6171C}" dt="2025-06-11T13:25:48.231" v="1702" actId="20577"/>
        <pc:sldMkLst>
          <pc:docMk/>
          <pc:sldMk cId="356182210" sldId="270"/>
        </pc:sldMkLst>
        <pc:spChg chg="mod">
          <ac:chgData name="Adrien VERGNAUD" userId="6bc06c7a-2da2-4c0b-a192-46f7950372c8" providerId="ADAL" clId="{C9414D8C-4601-4403-BD60-E98F5CE6171C}" dt="2025-06-11T13:25:48.231" v="1702" actId="20577"/>
          <ac:spMkLst>
            <pc:docMk/>
            <pc:sldMk cId="356182210" sldId="270"/>
            <ac:spMk id="22" creationId="{5CAA68ED-45C3-2BD8-F848-F645FFCAC7EC}"/>
          </ac:spMkLst>
        </pc:spChg>
      </pc:sldChg>
      <pc:sldChg chg="modSp mod">
        <pc:chgData name="Adrien VERGNAUD" userId="6bc06c7a-2da2-4c0b-a192-46f7950372c8" providerId="ADAL" clId="{C9414D8C-4601-4403-BD60-E98F5CE6171C}" dt="2025-06-11T12:37:35.760" v="821" actId="20577"/>
        <pc:sldMkLst>
          <pc:docMk/>
          <pc:sldMk cId="1210970982" sldId="271"/>
        </pc:sldMkLst>
        <pc:spChg chg="mod">
          <ac:chgData name="Adrien VERGNAUD" userId="6bc06c7a-2da2-4c0b-a192-46f7950372c8" providerId="ADAL" clId="{C9414D8C-4601-4403-BD60-E98F5CE6171C}" dt="2025-06-11T12:37:35.760" v="821" actId="20577"/>
          <ac:spMkLst>
            <pc:docMk/>
            <pc:sldMk cId="1210970982" sldId="271"/>
            <ac:spMk id="6" creationId="{32DDDEAC-2EDC-11AE-E708-7DE105C43456}"/>
          </ac:spMkLst>
        </pc:spChg>
      </pc:sldChg>
      <pc:sldChg chg="modSp mod">
        <pc:chgData name="Adrien VERGNAUD" userId="6bc06c7a-2da2-4c0b-a192-46f7950372c8" providerId="ADAL" clId="{C9414D8C-4601-4403-BD60-E98F5CE6171C}" dt="2025-06-11T12:37:27.506" v="818" actId="20577"/>
        <pc:sldMkLst>
          <pc:docMk/>
          <pc:sldMk cId="326013931" sldId="273"/>
        </pc:sldMkLst>
        <pc:spChg chg="mod">
          <ac:chgData name="Adrien VERGNAUD" userId="6bc06c7a-2da2-4c0b-a192-46f7950372c8" providerId="ADAL" clId="{C9414D8C-4601-4403-BD60-E98F5CE6171C}" dt="2025-06-11T12:37:27.506" v="818" actId="20577"/>
          <ac:spMkLst>
            <pc:docMk/>
            <pc:sldMk cId="326013931" sldId="273"/>
            <ac:spMk id="6" creationId="{32DDDEAC-2EDC-11AE-E708-7DE105C43456}"/>
          </ac:spMkLst>
        </pc:spChg>
      </pc:sldChg>
      <pc:sldChg chg="modSp mod">
        <pc:chgData name="Adrien VERGNAUD" userId="6bc06c7a-2da2-4c0b-a192-46f7950372c8" providerId="ADAL" clId="{C9414D8C-4601-4403-BD60-E98F5CE6171C}" dt="2025-06-11T12:37:31.989" v="820" actId="20577"/>
        <pc:sldMkLst>
          <pc:docMk/>
          <pc:sldMk cId="631306711" sldId="275"/>
        </pc:sldMkLst>
        <pc:spChg chg="mod">
          <ac:chgData name="Adrien VERGNAUD" userId="6bc06c7a-2da2-4c0b-a192-46f7950372c8" providerId="ADAL" clId="{C9414D8C-4601-4403-BD60-E98F5CE6171C}" dt="2025-06-11T12:37:31.989" v="820" actId="20577"/>
          <ac:spMkLst>
            <pc:docMk/>
            <pc:sldMk cId="631306711" sldId="275"/>
            <ac:spMk id="6" creationId="{32DDDEAC-2EDC-11AE-E708-7DE105C43456}"/>
          </ac:spMkLst>
        </pc:spChg>
      </pc:sldChg>
      <pc:sldChg chg="modSp mod">
        <pc:chgData name="Adrien VERGNAUD" userId="6bc06c7a-2da2-4c0b-a192-46f7950372c8" providerId="ADAL" clId="{C9414D8C-4601-4403-BD60-E98F5CE6171C}" dt="2025-06-11T12:37:40.382" v="822" actId="20577"/>
        <pc:sldMkLst>
          <pc:docMk/>
          <pc:sldMk cId="2303821929" sldId="280"/>
        </pc:sldMkLst>
        <pc:spChg chg="mod">
          <ac:chgData name="Adrien VERGNAUD" userId="6bc06c7a-2da2-4c0b-a192-46f7950372c8" providerId="ADAL" clId="{C9414D8C-4601-4403-BD60-E98F5CE6171C}" dt="2025-06-11T12:37:40.382" v="822" actId="20577"/>
          <ac:spMkLst>
            <pc:docMk/>
            <pc:sldMk cId="2303821929" sldId="280"/>
            <ac:spMk id="6" creationId="{32DDDEAC-2EDC-11AE-E708-7DE105C43456}"/>
          </ac:spMkLst>
        </pc:spChg>
      </pc:sldChg>
      <pc:sldChg chg="modSp mod">
        <pc:chgData name="Adrien VERGNAUD" userId="6bc06c7a-2da2-4c0b-a192-46f7950372c8" providerId="ADAL" clId="{C9414D8C-4601-4403-BD60-E98F5CE6171C}" dt="2025-06-11T12:37:44.787" v="823" actId="20577"/>
        <pc:sldMkLst>
          <pc:docMk/>
          <pc:sldMk cId="1323616927" sldId="282"/>
        </pc:sldMkLst>
        <pc:spChg chg="mod">
          <ac:chgData name="Adrien VERGNAUD" userId="6bc06c7a-2da2-4c0b-a192-46f7950372c8" providerId="ADAL" clId="{C9414D8C-4601-4403-BD60-E98F5CE6171C}" dt="2025-06-11T12:37:44.787" v="823" actId="20577"/>
          <ac:spMkLst>
            <pc:docMk/>
            <pc:sldMk cId="1323616927" sldId="282"/>
            <ac:spMk id="6" creationId="{32DDDEAC-2EDC-11AE-E708-7DE105C43456}"/>
          </ac:spMkLst>
        </pc:spChg>
      </pc:sldChg>
      <pc:sldChg chg="addSp delSp modSp new mod modNotesTx">
        <pc:chgData name="Adrien VERGNAUD" userId="6bc06c7a-2da2-4c0b-a192-46f7950372c8" providerId="ADAL" clId="{C9414D8C-4601-4403-BD60-E98F5CE6171C}" dt="2025-06-11T12:43:41.030" v="943" actId="6549"/>
        <pc:sldMkLst>
          <pc:docMk/>
          <pc:sldMk cId="1348487269" sldId="287"/>
        </pc:sldMkLst>
        <pc:spChg chg="add del mod">
          <ac:chgData name="Adrien VERGNAUD" userId="6bc06c7a-2da2-4c0b-a192-46f7950372c8" providerId="ADAL" clId="{C9414D8C-4601-4403-BD60-E98F5CE6171C}" dt="2025-06-11T12:36:57.324" v="806" actId="20577"/>
          <ac:spMkLst>
            <pc:docMk/>
            <pc:sldMk cId="1348487269" sldId="287"/>
            <ac:spMk id="2" creationId="{5A8DEABC-B75E-1A6A-67DB-C527B6213C48}"/>
          </ac:spMkLst>
        </pc:spChg>
        <pc:spChg chg="del">
          <ac:chgData name="Adrien VERGNAUD" userId="6bc06c7a-2da2-4c0b-a192-46f7950372c8" providerId="ADAL" clId="{C9414D8C-4601-4403-BD60-E98F5CE6171C}" dt="2025-06-11T08:02:48.888" v="5" actId="478"/>
          <ac:spMkLst>
            <pc:docMk/>
            <pc:sldMk cId="1348487269" sldId="287"/>
            <ac:spMk id="3" creationId="{1E57CC08-42DC-9C2F-7619-91B578EBE908}"/>
          </ac:spMkLst>
        </pc:spChg>
        <pc:picChg chg="add mod">
          <ac:chgData name="Adrien VERGNAUD" userId="6bc06c7a-2da2-4c0b-a192-46f7950372c8" providerId="ADAL" clId="{C9414D8C-4601-4403-BD60-E98F5CE6171C}" dt="2025-06-11T08:25:58.663" v="48" actId="554"/>
          <ac:picMkLst>
            <pc:docMk/>
            <pc:sldMk cId="1348487269" sldId="287"/>
            <ac:picMk id="5" creationId="{A31B5AD0-1355-718E-D8D6-DEA783A921FD}"/>
          </ac:picMkLst>
        </pc:picChg>
        <pc:picChg chg="add del mod">
          <ac:chgData name="Adrien VERGNAUD" userId="6bc06c7a-2da2-4c0b-a192-46f7950372c8" providerId="ADAL" clId="{C9414D8C-4601-4403-BD60-E98F5CE6171C}" dt="2025-06-11T08:19:26.008" v="12" actId="478"/>
          <ac:picMkLst>
            <pc:docMk/>
            <pc:sldMk cId="1348487269" sldId="287"/>
            <ac:picMk id="7" creationId="{AC4B50B7-71AD-B258-D31A-B89DF4F24796}"/>
          </ac:picMkLst>
        </pc:picChg>
        <pc:picChg chg="add mod">
          <ac:chgData name="Adrien VERGNAUD" userId="6bc06c7a-2da2-4c0b-a192-46f7950372c8" providerId="ADAL" clId="{C9414D8C-4601-4403-BD60-E98F5CE6171C}" dt="2025-06-11T08:25:58.663" v="48" actId="554"/>
          <ac:picMkLst>
            <pc:docMk/>
            <pc:sldMk cId="1348487269" sldId="287"/>
            <ac:picMk id="9" creationId="{48B81EF8-4362-04DE-40A8-E709918119C1}"/>
          </ac:picMkLst>
        </pc:picChg>
        <pc:picChg chg="add del mod">
          <ac:chgData name="Adrien VERGNAUD" userId="6bc06c7a-2da2-4c0b-a192-46f7950372c8" providerId="ADAL" clId="{C9414D8C-4601-4403-BD60-E98F5CE6171C}" dt="2025-06-11T08:24:42.054" v="27" actId="478"/>
          <ac:picMkLst>
            <pc:docMk/>
            <pc:sldMk cId="1348487269" sldId="287"/>
            <ac:picMk id="11" creationId="{29D97447-D64E-4C9C-D55E-BA5C5C46A5E1}"/>
          </ac:picMkLst>
        </pc:picChg>
        <pc:picChg chg="add mod">
          <ac:chgData name="Adrien VERGNAUD" userId="6bc06c7a-2da2-4c0b-a192-46f7950372c8" providerId="ADAL" clId="{C9414D8C-4601-4403-BD60-E98F5CE6171C}" dt="2025-06-11T08:26:15.244" v="49" actId="208"/>
          <ac:picMkLst>
            <pc:docMk/>
            <pc:sldMk cId="1348487269" sldId="287"/>
            <ac:picMk id="13" creationId="{88128338-D92C-A0C5-1DE1-2075ADAD4C33}"/>
          </ac:picMkLst>
        </pc:picChg>
      </pc:sldChg>
      <pc:sldChg chg="addSp delSp modSp new mod modNotesTx">
        <pc:chgData name="Adrien VERGNAUD" userId="6bc06c7a-2da2-4c0b-a192-46f7950372c8" providerId="ADAL" clId="{C9414D8C-4601-4403-BD60-E98F5CE6171C}" dt="2025-06-11T12:43:56.405" v="990" actId="20577"/>
        <pc:sldMkLst>
          <pc:docMk/>
          <pc:sldMk cId="989336859" sldId="288"/>
        </pc:sldMkLst>
        <pc:spChg chg="mod">
          <ac:chgData name="Adrien VERGNAUD" userId="6bc06c7a-2da2-4c0b-a192-46f7950372c8" providerId="ADAL" clId="{C9414D8C-4601-4403-BD60-E98F5CE6171C}" dt="2025-06-11T12:37:04.855" v="809"/>
          <ac:spMkLst>
            <pc:docMk/>
            <pc:sldMk cId="989336859" sldId="288"/>
            <ac:spMk id="2" creationId="{2785A9BD-8B67-70E9-BC5A-D37D26E944C4}"/>
          </ac:spMkLst>
        </pc:spChg>
        <pc:spChg chg="del mod">
          <ac:chgData name="Adrien VERGNAUD" userId="6bc06c7a-2da2-4c0b-a192-46f7950372c8" providerId="ADAL" clId="{C9414D8C-4601-4403-BD60-E98F5CE6171C}" dt="2025-06-11T08:29:44.531" v="52" actId="478"/>
          <ac:spMkLst>
            <pc:docMk/>
            <pc:sldMk cId="989336859" sldId="288"/>
            <ac:spMk id="3" creationId="{E953E39E-C4D9-D2C5-A4A9-05A1FDA3A24E}"/>
          </ac:spMkLst>
        </pc:spChg>
        <pc:spChg chg="add mod">
          <ac:chgData name="Adrien VERGNAUD" userId="6bc06c7a-2da2-4c0b-a192-46f7950372c8" providerId="ADAL" clId="{C9414D8C-4601-4403-BD60-E98F5CE6171C}" dt="2025-06-11T09:10:44.330" v="636" actId="1076"/>
          <ac:spMkLst>
            <pc:docMk/>
            <pc:sldMk cId="989336859" sldId="288"/>
            <ac:spMk id="14" creationId="{69BE507B-63FC-F40D-E0B1-8FA1BE4766B2}"/>
          </ac:spMkLst>
        </pc:spChg>
        <pc:picChg chg="add mod">
          <ac:chgData name="Adrien VERGNAUD" userId="6bc06c7a-2da2-4c0b-a192-46f7950372c8" providerId="ADAL" clId="{C9414D8C-4601-4403-BD60-E98F5CE6171C}" dt="2025-06-11T08:30:06.220" v="55" actId="1076"/>
          <ac:picMkLst>
            <pc:docMk/>
            <pc:sldMk cId="989336859" sldId="288"/>
            <ac:picMk id="5" creationId="{A86FDDD4-E0CC-C12A-BE8D-D33C84E57863}"/>
          </ac:picMkLst>
        </pc:picChg>
        <pc:picChg chg="add mod">
          <ac:chgData name="Adrien VERGNAUD" userId="6bc06c7a-2da2-4c0b-a192-46f7950372c8" providerId="ADAL" clId="{C9414D8C-4601-4403-BD60-E98F5CE6171C}" dt="2025-06-11T08:47:07.183" v="435" actId="1076"/>
          <ac:picMkLst>
            <pc:docMk/>
            <pc:sldMk cId="989336859" sldId="288"/>
            <ac:picMk id="7" creationId="{4718A5AD-8AB4-3AD6-4BC9-8B08B8EABC35}"/>
          </ac:picMkLst>
        </pc:picChg>
        <pc:picChg chg="add mod">
          <ac:chgData name="Adrien VERGNAUD" userId="6bc06c7a-2da2-4c0b-a192-46f7950372c8" providerId="ADAL" clId="{C9414D8C-4601-4403-BD60-E98F5CE6171C}" dt="2025-06-11T08:48:10.590" v="439" actId="962"/>
          <ac:picMkLst>
            <pc:docMk/>
            <pc:sldMk cId="989336859" sldId="288"/>
            <ac:picMk id="9" creationId="{A259D605-67A1-F7F7-B918-C76BD164FBDA}"/>
          </ac:picMkLst>
        </pc:picChg>
        <pc:picChg chg="add mod modCrop">
          <ac:chgData name="Adrien VERGNAUD" userId="6bc06c7a-2da2-4c0b-a192-46f7950372c8" providerId="ADAL" clId="{C9414D8C-4601-4403-BD60-E98F5CE6171C}" dt="2025-06-11T08:50:58.460" v="477" actId="1076"/>
          <ac:picMkLst>
            <pc:docMk/>
            <pc:sldMk cId="989336859" sldId="288"/>
            <ac:picMk id="11" creationId="{F8198A0F-7E09-0A7A-DB0B-D24C37018F44}"/>
          </ac:picMkLst>
        </pc:picChg>
        <pc:picChg chg="add mod">
          <ac:chgData name="Adrien VERGNAUD" userId="6bc06c7a-2da2-4c0b-a192-46f7950372c8" providerId="ADAL" clId="{C9414D8C-4601-4403-BD60-E98F5CE6171C}" dt="2025-06-11T08:50:54.765" v="476" actId="1076"/>
          <ac:picMkLst>
            <pc:docMk/>
            <pc:sldMk cId="989336859" sldId="288"/>
            <ac:picMk id="13" creationId="{C5692C6A-F43D-3607-6E21-B976AF716C6A}"/>
          </ac:picMkLst>
        </pc:picChg>
      </pc:sldChg>
      <pc:sldChg chg="addSp delSp modSp new mod">
        <pc:chgData name="Adrien VERGNAUD" userId="6bc06c7a-2da2-4c0b-a192-46f7950372c8" providerId="ADAL" clId="{C9414D8C-4601-4403-BD60-E98F5CE6171C}" dt="2025-06-11T12:41:10.809" v="939"/>
        <pc:sldMkLst>
          <pc:docMk/>
          <pc:sldMk cId="1201577284" sldId="289"/>
        </pc:sldMkLst>
        <pc:spChg chg="mod">
          <ac:chgData name="Adrien VERGNAUD" userId="6bc06c7a-2da2-4c0b-a192-46f7950372c8" providerId="ADAL" clId="{C9414D8C-4601-4403-BD60-E98F5CE6171C}" dt="2025-06-11T12:37:01.009" v="807"/>
          <ac:spMkLst>
            <pc:docMk/>
            <pc:sldMk cId="1201577284" sldId="289"/>
            <ac:spMk id="2" creationId="{B78E091C-5F3B-99E2-CCB1-1D57BE5938CB}"/>
          </ac:spMkLst>
        </pc:spChg>
        <pc:spChg chg="del">
          <ac:chgData name="Adrien VERGNAUD" userId="6bc06c7a-2da2-4c0b-a192-46f7950372c8" providerId="ADAL" clId="{C9414D8C-4601-4403-BD60-E98F5CE6171C}" dt="2025-06-11T09:25:25.882" v="638" actId="478"/>
          <ac:spMkLst>
            <pc:docMk/>
            <pc:sldMk cId="1201577284" sldId="289"/>
            <ac:spMk id="3" creationId="{65C08EC6-8FA3-9ED0-A797-AAF261B33FD6}"/>
          </ac:spMkLst>
        </pc:spChg>
        <pc:picChg chg="add mod modCrop">
          <ac:chgData name="Adrien VERGNAUD" userId="6bc06c7a-2da2-4c0b-a192-46f7950372c8" providerId="ADAL" clId="{C9414D8C-4601-4403-BD60-E98F5CE6171C}" dt="2025-06-11T12:40:57.958" v="926" actId="732"/>
          <ac:picMkLst>
            <pc:docMk/>
            <pc:sldMk cId="1201577284" sldId="289"/>
            <ac:picMk id="5" creationId="{FF87EFC2-428A-A5E0-7E24-346DEF356C66}"/>
          </ac:picMkLst>
        </pc:picChg>
        <pc:picChg chg="add mod">
          <ac:chgData name="Adrien VERGNAUD" userId="6bc06c7a-2da2-4c0b-a192-46f7950372c8" providerId="ADAL" clId="{C9414D8C-4601-4403-BD60-E98F5CE6171C}" dt="2025-06-11T12:41:10.809" v="939"/>
          <ac:picMkLst>
            <pc:docMk/>
            <pc:sldMk cId="1201577284" sldId="289"/>
            <ac:picMk id="1026" creationId="{48E2B309-20AB-E121-F7AF-024A132EBC9A}"/>
          </ac:picMkLst>
        </pc:picChg>
      </pc:sldChg>
      <pc:sldChg chg="addSp delSp modSp new mod">
        <pc:chgData name="Adrien VERGNAUD" userId="6bc06c7a-2da2-4c0b-a192-46f7950372c8" providerId="ADAL" clId="{C9414D8C-4601-4403-BD60-E98F5CE6171C}" dt="2025-06-11T12:37:03.187" v="808"/>
        <pc:sldMkLst>
          <pc:docMk/>
          <pc:sldMk cId="2681918154" sldId="290"/>
        </pc:sldMkLst>
        <pc:spChg chg="mod">
          <ac:chgData name="Adrien VERGNAUD" userId="6bc06c7a-2da2-4c0b-a192-46f7950372c8" providerId="ADAL" clId="{C9414D8C-4601-4403-BD60-E98F5CE6171C}" dt="2025-06-11T12:37:03.187" v="808"/>
          <ac:spMkLst>
            <pc:docMk/>
            <pc:sldMk cId="2681918154" sldId="290"/>
            <ac:spMk id="2" creationId="{A546A12F-303F-07C6-C87A-895F98C37204}"/>
          </ac:spMkLst>
        </pc:spChg>
        <pc:spChg chg="del">
          <ac:chgData name="Adrien VERGNAUD" userId="6bc06c7a-2da2-4c0b-a192-46f7950372c8" providerId="ADAL" clId="{C9414D8C-4601-4403-BD60-E98F5CE6171C}" dt="2025-06-11T09:31:15.022" v="650" actId="478"/>
          <ac:spMkLst>
            <pc:docMk/>
            <pc:sldMk cId="2681918154" sldId="290"/>
            <ac:spMk id="3" creationId="{97A46E98-2938-C335-63CF-CE7F2020C33F}"/>
          </ac:spMkLst>
        </pc:spChg>
        <pc:picChg chg="add mod">
          <ac:chgData name="Adrien VERGNAUD" userId="6bc06c7a-2da2-4c0b-a192-46f7950372c8" providerId="ADAL" clId="{C9414D8C-4601-4403-BD60-E98F5CE6171C}" dt="2025-06-11T09:32:28.664" v="692" actId="1076"/>
          <ac:picMkLst>
            <pc:docMk/>
            <pc:sldMk cId="2681918154" sldId="290"/>
            <ac:picMk id="2050" creationId="{F52153B1-E062-164C-1776-497EAD71F9A1}"/>
          </ac:picMkLst>
        </pc:picChg>
        <pc:picChg chg="add mod">
          <ac:chgData name="Adrien VERGNAUD" userId="6bc06c7a-2da2-4c0b-a192-46f7950372c8" providerId="ADAL" clId="{C9414D8C-4601-4403-BD60-E98F5CE6171C}" dt="2025-06-11T09:32:25.874" v="691" actId="1037"/>
          <ac:picMkLst>
            <pc:docMk/>
            <pc:sldMk cId="2681918154" sldId="290"/>
            <ac:picMk id="2052" creationId="{5F4D370A-111D-9DDD-0AAD-9D72BBDCB474}"/>
          </ac:picMkLst>
        </pc:picChg>
        <pc:picChg chg="add mod">
          <ac:chgData name="Adrien VERGNAUD" userId="6bc06c7a-2da2-4c0b-a192-46f7950372c8" providerId="ADAL" clId="{C9414D8C-4601-4403-BD60-E98F5CE6171C}" dt="2025-06-11T09:32:25.874" v="691" actId="1037"/>
          <ac:picMkLst>
            <pc:docMk/>
            <pc:sldMk cId="2681918154" sldId="290"/>
            <ac:picMk id="2054" creationId="{FA6653BB-216B-DE88-8DA7-E022B021BE4C}"/>
          </ac:picMkLst>
        </pc:picChg>
      </pc:sldChg>
      <pc:sldChg chg="addSp delSp modSp add mod">
        <pc:chgData name="Adrien VERGNAUD" userId="6bc06c7a-2da2-4c0b-a192-46f7950372c8" providerId="ADAL" clId="{C9414D8C-4601-4403-BD60-E98F5CE6171C}" dt="2025-06-11T13:21:14.397" v="1667" actId="12100"/>
        <pc:sldMkLst>
          <pc:docMk/>
          <pc:sldMk cId="166888153" sldId="291"/>
        </pc:sldMkLst>
        <pc:spChg chg="del">
          <ac:chgData name="Adrien VERGNAUD" userId="6bc06c7a-2da2-4c0b-a192-46f7950372c8" providerId="ADAL" clId="{C9414D8C-4601-4403-BD60-E98F5CE6171C}" dt="2025-06-11T12:22:38.639" v="745" actId="478"/>
          <ac:spMkLst>
            <pc:docMk/>
            <pc:sldMk cId="166888153" sldId="291"/>
            <ac:spMk id="4" creationId="{6E486457-3A41-1903-2674-E6D22625F33C}"/>
          </ac:spMkLst>
        </pc:spChg>
        <pc:spChg chg="add del mod">
          <ac:chgData name="Adrien VERGNAUD" userId="6bc06c7a-2da2-4c0b-a192-46f7950372c8" providerId="ADAL" clId="{C9414D8C-4601-4403-BD60-E98F5CE6171C}" dt="2025-06-11T12:24:15.554" v="746" actId="478"/>
          <ac:spMkLst>
            <pc:docMk/>
            <pc:sldMk cId="166888153" sldId="291"/>
            <ac:spMk id="5" creationId="{FCE5473A-6E98-BA42-CA7B-6A8A493982A1}"/>
          </ac:spMkLst>
        </pc:spChg>
        <pc:spChg chg="del">
          <ac:chgData name="Adrien VERGNAUD" userId="6bc06c7a-2da2-4c0b-a192-46f7950372c8" providerId="ADAL" clId="{C9414D8C-4601-4403-BD60-E98F5CE6171C}" dt="2025-06-11T12:22:38.639" v="745" actId="478"/>
          <ac:spMkLst>
            <pc:docMk/>
            <pc:sldMk cId="166888153" sldId="291"/>
            <ac:spMk id="6" creationId="{7952C14F-C6F8-1B12-5BAE-2A520BC07F3C}"/>
          </ac:spMkLst>
        </pc:spChg>
        <pc:spChg chg="mod">
          <ac:chgData name="Adrien VERGNAUD" userId="6bc06c7a-2da2-4c0b-a192-46f7950372c8" providerId="ADAL" clId="{C9414D8C-4601-4403-BD60-E98F5CE6171C}" dt="2025-06-11T12:37:19.237" v="816" actId="20577"/>
          <ac:spMkLst>
            <pc:docMk/>
            <pc:sldMk cId="166888153" sldId="291"/>
            <ac:spMk id="22" creationId="{5CAA68ED-45C3-2BD8-F848-F645FFCAC7EC}"/>
          </ac:spMkLst>
        </pc:spChg>
        <pc:spChg chg="del">
          <ac:chgData name="Adrien VERGNAUD" userId="6bc06c7a-2da2-4c0b-a192-46f7950372c8" providerId="ADAL" clId="{C9414D8C-4601-4403-BD60-E98F5CE6171C}" dt="2025-06-11T12:22:38.639" v="745" actId="478"/>
          <ac:spMkLst>
            <pc:docMk/>
            <pc:sldMk cId="166888153" sldId="291"/>
            <ac:spMk id="23" creationId="{D13618BF-522A-C71F-EBA5-A7CC00FF41A3}"/>
          </ac:spMkLst>
        </pc:spChg>
        <pc:graphicFrameChg chg="add mod modGraphic">
          <ac:chgData name="Adrien VERGNAUD" userId="6bc06c7a-2da2-4c0b-a192-46f7950372c8" providerId="ADAL" clId="{C9414D8C-4601-4403-BD60-E98F5CE6171C}" dt="2025-06-11T13:21:14.397" v="1667" actId="12100"/>
          <ac:graphicFrameMkLst>
            <pc:docMk/>
            <pc:sldMk cId="166888153" sldId="291"/>
            <ac:graphicFrameMk id="7" creationId="{854530B2-924C-CAE5-5512-FCCF1D36C157}"/>
          </ac:graphicFrameMkLst>
        </pc:graphicFrameChg>
        <pc:picChg chg="del">
          <ac:chgData name="Adrien VERGNAUD" userId="6bc06c7a-2da2-4c0b-a192-46f7950372c8" providerId="ADAL" clId="{C9414D8C-4601-4403-BD60-E98F5CE6171C}" dt="2025-06-11T12:22:38.639" v="745" actId="478"/>
          <ac:picMkLst>
            <pc:docMk/>
            <pc:sldMk cId="166888153" sldId="291"/>
            <ac:picMk id="2" creationId="{99AD5E52-C7E6-A94E-631E-B739BAE0BCBF}"/>
          </ac:picMkLst>
        </pc:picChg>
      </pc:sldChg>
      <pc:sldChg chg="modSp add mod">
        <pc:chgData name="Adrien VERGNAUD" userId="6bc06c7a-2da2-4c0b-a192-46f7950372c8" providerId="ADAL" clId="{C9414D8C-4601-4403-BD60-E98F5CE6171C}" dt="2025-06-11T12:39:44.868" v="869" actId="20577"/>
        <pc:sldMkLst>
          <pc:docMk/>
          <pc:sldMk cId="3228579979" sldId="292"/>
        </pc:sldMkLst>
        <pc:spChg chg="mod">
          <ac:chgData name="Adrien VERGNAUD" userId="6bc06c7a-2da2-4c0b-a192-46f7950372c8" providerId="ADAL" clId="{C9414D8C-4601-4403-BD60-E98F5CE6171C}" dt="2025-06-11T12:39:44.868" v="869" actId="20577"/>
          <ac:spMkLst>
            <pc:docMk/>
            <pc:sldMk cId="3228579979" sldId="292"/>
            <ac:spMk id="6" creationId="{32DDDEAC-2EDC-11AE-E708-7DE105C43456}"/>
          </ac:spMkLst>
        </pc:spChg>
      </pc:sldChg>
      <pc:sldChg chg="addSp delSp modSp new mod modClrScheme chgLayout">
        <pc:chgData name="Adrien VERGNAUD" userId="6bc06c7a-2da2-4c0b-a192-46f7950372c8" providerId="ADAL" clId="{C9414D8C-4601-4403-BD60-E98F5CE6171C}" dt="2025-06-11T13:24:03.721" v="1676" actId="20577"/>
        <pc:sldMkLst>
          <pc:docMk/>
          <pc:sldMk cId="1293189161" sldId="293"/>
        </pc:sldMkLst>
        <pc:spChg chg="del">
          <ac:chgData name="Adrien VERGNAUD" userId="6bc06c7a-2da2-4c0b-a192-46f7950372c8" providerId="ADAL" clId="{C9414D8C-4601-4403-BD60-E98F5CE6171C}" dt="2025-06-11T12:38:01.021" v="825" actId="700"/>
          <ac:spMkLst>
            <pc:docMk/>
            <pc:sldMk cId="1293189161" sldId="293"/>
            <ac:spMk id="2" creationId="{74952B4F-3197-33F3-5B63-CF61BE1D8CBA}"/>
          </ac:spMkLst>
        </pc:spChg>
        <pc:spChg chg="del mod ord">
          <ac:chgData name="Adrien VERGNAUD" userId="6bc06c7a-2da2-4c0b-a192-46f7950372c8" providerId="ADAL" clId="{C9414D8C-4601-4403-BD60-E98F5CE6171C}" dt="2025-06-11T12:38:01.021" v="825" actId="700"/>
          <ac:spMkLst>
            <pc:docMk/>
            <pc:sldMk cId="1293189161" sldId="293"/>
            <ac:spMk id="3" creationId="{B692A0E4-66C7-51E3-C917-A51B48E2802E}"/>
          </ac:spMkLst>
        </pc:spChg>
        <pc:spChg chg="del mod ord">
          <ac:chgData name="Adrien VERGNAUD" userId="6bc06c7a-2da2-4c0b-a192-46f7950372c8" providerId="ADAL" clId="{C9414D8C-4601-4403-BD60-E98F5CE6171C}" dt="2025-06-11T12:38:01.021" v="825" actId="700"/>
          <ac:spMkLst>
            <pc:docMk/>
            <pc:sldMk cId="1293189161" sldId="293"/>
            <ac:spMk id="4" creationId="{1D45B202-D786-6E82-0794-69B79F49085D}"/>
          </ac:spMkLst>
        </pc:spChg>
        <pc:spChg chg="add mod ord">
          <ac:chgData name="Adrien VERGNAUD" userId="6bc06c7a-2da2-4c0b-a192-46f7950372c8" providerId="ADAL" clId="{C9414D8C-4601-4403-BD60-E98F5CE6171C}" dt="2025-06-11T12:39:21.457" v="849" actId="20577"/>
          <ac:spMkLst>
            <pc:docMk/>
            <pc:sldMk cId="1293189161" sldId="293"/>
            <ac:spMk id="5" creationId="{1F961CF0-3AEB-FDB8-460C-6E25D2AC9631}"/>
          </ac:spMkLst>
        </pc:spChg>
        <pc:spChg chg="add mod ord">
          <ac:chgData name="Adrien VERGNAUD" userId="6bc06c7a-2da2-4c0b-a192-46f7950372c8" providerId="ADAL" clId="{C9414D8C-4601-4403-BD60-E98F5CE6171C}" dt="2025-06-11T13:24:03.721" v="1676" actId="20577"/>
          <ac:spMkLst>
            <pc:docMk/>
            <pc:sldMk cId="1293189161" sldId="293"/>
            <ac:spMk id="6" creationId="{F87108C6-46A2-CDC6-9394-7A59860B6576}"/>
          </ac:spMkLst>
        </pc:spChg>
      </pc:sldChg>
    </pc:docChg>
  </pc:docChgLst>
</pc:chgInfo>
</file>

<file path=ppt/diagrams/_rels/data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ve.org/CVERecord?id=CVE-2025-24813" TargetMode="External"/><Relationship Id="rId1" Type="http://schemas.openxmlformats.org/officeDocument/2006/relationships/hyperlink" Target="https://www.cve.org/CVERecord?id=CVE-2021-44228" TargetMode="External"/></Relationships>
</file>

<file path=ppt/diagrams/_rels/data3.xml.rels><?xml version="1.0" encoding="UTF-8" standalone="yes"?>
<Relationships xmlns="http://schemas.openxmlformats.org/package/2006/relationships"><Relationship Id="rId1" Type="http://schemas.openxmlformats.org/officeDocument/2006/relationships/hyperlink" Target="https://eur-lex.europa.eu/eli/reg/2024/2847/oj/eng" TargetMode="External"/></Relationships>
</file>

<file path=ppt/diagrams/_rels/drawing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ve.org/CVERecord?id=CVE-2025-24813" TargetMode="External"/><Relationship Id="rId1" Type="http://schemas.openxmlformats.org/officeDocument/2006/relationships/hyperlink" Target="https://www.cve.org/CVERecord?id=CVE-2021-44228" TargetMode="External"/></Relationships>
</file>

<file path=ppt/diagrams/_rels/drawing3.xml.rels><?xml version="1.0" encoding="UTF-8" standalone="yes"?>
<Relationships xmlns="http://schemas.openxmlformats.org/package/2006/relationships"><Relationship Id="rId1" Type="http://schemas.openxmlformats.org/officeDocument/2006/relationships/hyperlink" Target="https://eur-lex.europa.eu/eli/reg/2024/2847/oj/eng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B55FA0D-45AA-4198-8E10-FC4EB825F323}" type="doc">
      <dgm:prSet loTypeId="urn:microsoft.com/office/officeart/2005/8/layout/hProcess3" loCatId="process" qsTypeId="urn:microsoft.com/office/officeart/2005/8/quickstyle/simple1" qsCatId="simple" csTypeId="urn:microsoft.com/office/officeart/2005/8/colors/colorful5" csCatId="colorful" phldr="1"/>
      <dgm:spPr/>
    </dgm:pt>
    <dgm:pt modelId="{70C4F7D6-3D69-4CCC-9DBB-69E48C226495}">
      <dgm:prSet phldrT="[Texte]"/>
      <dgm:spPr/>
      <dgm:t>
        <a:bodyPr/>
        <a:lstStyle/>
        <a:p>
          <a:r>
            <a:rPr lang="fr-FR" dirty="0" err="1">
              <a:solidFill>
                <a:schemeClr val="bg1"/>
              </a:solidFill>
            </a:rPr>
            <a:t>AppSec</a:t>
          </a:r>
          <a:endParaRPr lang="fr-FR" dirty="0">
            <a:solidFill>
              <a:schemeClr val="bg1"/>
            </a:solidFill>
          </a:endParaRPr>
        </a:p>
      </dgm:t>
    </dgm:pt>
    <dgm:pt modelId="{0125708F-37D7-4C63-BE31-42B1F23044C2}" type="parTrans" cxnId="{B3EF9F1A-0B38-4726-AE88-7A6C2C7403B9}">
      <dgm:prSet/>
      <dgm:spPr/>
      <dgm:t>
        <a:bodyPr/>
        <a:lstStyle/>
        <a:p>
          <a:endParaRPr lang="fr-FR">
            <a:solidFill>
              <a:schemeClr val="bg1"/>
            </a:solidFill>
          </a:endParaRPr>
        </a:p>
      </dgm:t>
    </dgm:pt>
    <dgm:pt modelId="{5C36AA28-258B-4914-975F-ACA793EB5DD7}" type="sibTrans" cxnId="{B3EF9F1A-0B38-4726-AE88-7A6C2C7403B9}">
      <dgm:prSet/>
      <dgm:spPr/>
      <dgm:t>
        <a:bodyPr/>
        <a:lstStyle/>
        <a:p>
          <a:endParaRPr lang="fr-FR">
            <a:solidFill>
              <a:schemeClr val="bg1"/>
            </a:solidFill>
          </a:endParaRPr>
        </a:p>
      </dgm:t>
    </dgm:pt>
    <dgm:pt modelId="{7BFBEE2B-E26C-4999-8B9D-9647564C8435}">
      <dgm:prSet phldrT="[Texte]"/>
      <dgm:spPr/>
      <dgm:t>
        <a:bodyPr/>
        <a:lstStyle/>
        <a:p>
          <a:r>
            <a:rPr lang="fr-FR" dirty="0">
              <a:solidFill>
                <a:schemeClr val="bg1"/>
              </a:solidFill>
            </a:rPr>
            <a:t>SCA</a:t>
          </a:r>
        </a:p>
      </dgm:t>
    </dgm:pt>
    <dgm:pt modelId="{A66C597C-2143-4801-A835-A1B2F75DC60C}" type="parTrans" cxnId="{4F5E5806-B89C-40DF-9E8B-03B36DC7764F}">
      <dgm:prSet/>
      <dgm:spPr/>
      <dgm:t>
        <a:bodyPr/>
        <a:lstStyle/>
        <a:p>
          <a:endParaRPr lang="fr-FR">
            <a:solidFill>
              <a:schemeClr val="bg1"/>
            </a:solidFill>
          </a:endParaRPr>
        </a:p>
      </dgm:t>
    </dgm:pt>
    <dgm:pt modelId="{D25FA174-2351-4469-8F4E-AB40495F5531}" type="sibTrans" cxnId="{4F5E5806-B89C-40DF-9E8B-03B36DC7764F}">
      <dgm:prSet/>
      <dgm:spPr/>
      <dgm:t>
        <a:bodyPr/>
        <a:lstStyle/>
        <a:p>
          <a:endParaRPr lang="fr-FR">
            <a:solidFill>
              <a:schemeClr val="bg1"/>
            </a:solidFill>
          </a:endParaRPr>
        </a:p>
      </dgm:t>
    </dgm:pt>
    <dgm:pt modelId="{AF2CF7A1-484A-4DDE-9B95-D0BA1F24F9EC}">
      <dgm:prSet phldrT="[Texte]"/>
      <dgm:spPr/>
      <dgm:t>
        <a:bodyPr/>
        <a:lstStyle/>
        <a:p>
          <a:r>
            <a:rPr lang="fr-FR" dirty="0">
              <a:solidFill>
                <a:schemeClr val="bg1"/>
              </a:solidFill>
            </a:rPr>
            <a:t>SBOM</a:t>
          </a:r>
        </a:p>
      </dgm:t>
    </dgm:pt>
    <dgm:pt modelId="{C8B24BC7-3D6F-40C8-AD5F-C181DC7921E2}" type="parTrans" cxnId="{A6EAD6B9-42D5-451E-A405-9611D652E9B0}">
      <dgm:prSet/>
      <dgm:spPr/>
      <dgm:t>
        <a:bodyPr/>
        <a:lstStyle/>
        <a:p>
          <a:endParaRPr lang="fr-FR">
            <a:solidFill>
              <a:schemeClr val="bg1"/>
            </a:solidFill>
          </a:endParaRPr>
        </a:p>
      </dgm:t>
    </dgm:pt>
    <dgm:pt modelId="{00B3EF18-19FF-4A17-B96F-DDA747B1361C}" type="sibTrans" cxnId="{A6EAD6B9-42D5-451E-A405-9611D652E9B0}">
      <dgm:prSet/>
      <dgm:spPr/>
      <dgm:t>
        <a:bodyPr/>
        <a:lstStyle/>
        <a:p>
          <a:endParaRPr lang="fr-FR">
            <a:solidFill>
              <a:schemeClr val="bg1"/>
            </a:solidFill>
          </a:endParaRPr>
        </a:p>
      </dgm:t>
    </dgm:pt>
    <dgm:pt modelId="{2441F0A7-F5A0-4D86-929C-5486A817BACE}" type="pres">
      <dgm:prSet presAssocID="{FB55FA0D-45AA-4198-8E10-FC4EB825F323}" presName="Name0" presStyleCnt="0">
        <dgm:presLayoutVars>
          <dgm:dir/>
          <dgm:animLvl val="lvl"/>
          <dgm:resizeHandles val="exact"/>
        </dgm:presLayoutVars>
      </dgm:prSet>
      <dgm:spPr/>
    </dgm:pt>
    <dgm:pt modelId="{16CE3C6A-F8A0-406F-923B-5DBD0A68AA55}" type="pres">
      <dgm:prSet presAssocID="{FB55FA0D-45AA-4198-8E10-FC4EB825F323}" presName="dummy" presStyleCnt="0"/>
      <dgm:spPr/>
    </dgm:pt>
    <dgm:pt modelId="{2949A28F-041B-4065-AF90-0BB7AF0F87A5}" type="pres">
      <dgm:prSet presAssocID="{FB55FA0D-45AA-4198-8E10-FC4EB825F323}" presName="linH" presStyleCnt="0"/>
      <dgm:spPr/>
    </dgm:pt>
    <dgm:pt modelId="{A7BF1BC1-78C3-40F8-84AE-10A441ACF4A9}" type="pres">
      <dgm:prSet presAssocID="{FB55FA0D-45AA-4198-8E10-FC4EB825F323}" presName="padding1" presStyleCnt="0"/>
      <dgm:spPr/>
    </dgm:pt>
    <dgm:pt modelId="{4ADF0862-0547-4E17-8ACC-0594C0255B8A}" type="pres">
      <dgm:prSet presAssocID="{70C4F7D6-3D69-4CCC-9DBB-69E48C226495}" presName="linV" presStyleCnt="0"/>
      <dgm:spPr/>
    </dgm:pt>
    <dgm:pt modelId="{EC474E6C-AB69-4AEE-9C3F-67E4D15E20C0}" type="pres">
      <dgm:prSet presAssocID="{70C4F7D6-3D69-4CCC-9DBB-69E48C226495}" presName="spVertical1" presStyleCnt="0"/>
      <dgm:spPr/>
    </dgm:pt>
    <dgm:pt modelId="{687598FC-0DC4-4991-83D1-069381AAD50F}" type="pres">
      <dgm:prSet presAssocID="{70C4F7D6-3D69-4CCC-9DBB-69E48C226495}" presName="parTx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7E3F7C61-24A7-40B7-A674-040A5D3B1387}" type="pres">
      <dgm:prSet presAssocID="{70C4F7D6-3D69-4CCC-9DBB-69E48C226495}" presName="spVertical2" presStyleCnt="0"/>
      <dgm:spPr/>
    </dgm:pt>
    <dgm:pt modelId="{27BFCFCB-64A1-4430-B5B7-1D286B785F3D}" type="pres">
      <dgm:prSet presAssocID="{70C4F7D6-3D69-4CCC-9DBB-69E48C226495}" presName="spVertical3" presStyleCnt="0"/>
      <dgm:spPr/>
    </dgm:pt>
    <dgm:pt modelId="{D41A0EBD-9EB3-46F0-98EB-04E820D00EFC}" type="pres">
      <dgm:prSet presAssocID="{5C36AA28-258B-4914-975F-ACA793EB5DD7}" presName="space" presStyleCnt="0"/>
      <dgm:spPr/>
    </dgm:pt>
    <dgm:pt modelId="{97755BE7-68D7-40F6-B4F3-B0CEBA63649B}" type="pres">
      <dgm:prSet presAssocID="{7BFBEE2B-E26C-4999-8B9D-9647564C8435}" presName="linV" presStyleCnt="0"/>
      <dgm:spPr/>
    </dgm:pt>
    <dgm:pt modelId="{E5DCC386-CAFE-4C30-9C3C-8E7233427E35}" type="pres">
      <dgm:prSet presAssocID="{7BFBEE2B-E26C-4999-8B9D-9647564C8435}" presName="spVertical1" presStyleCnt="0"/>
      <dgm:spPr/>
    </dgm:pt>
    <dgm:pt modelId="{8A50F6D0-8C46-488A-BF64-5644D62AE91E}" type="pres">
      <dgm:prSet presAssocID="{7BFBEE2B-E26C-4999-8B9D-9647564C8435}" presName="parTx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0852F89B-FCB1-46A3-9120-6514F2BE1BE9}" type="pres">
      <dgm:prSet presAssocID="{7BFBEE2B-E26C-4999-8B9D-9647564C8435}" presName="spVertical2" presStyleCnt="0"/>
      <dgm:spPr/>
    </dgm:pt>
    <dgm:pt modelId="{DC8FF52F-9868-49D0-A824-7F8152EEB8B1}" type="pres">
      <dgm:prSet presAssocID="{7BFBEE2B-E26C-4999-8B9D-9647564C8435}" presName="spVertical3" presStyleCnt="0"/>
      <dgm:spPr/>
    </dgm:pt>
    <dgm:pt modelId="{A491B66B-229F-4311-A122-CD5F35D16BB2}" type="pres">
      <dgm:prSet presAssocID="{D25FA174-2351-4469-8F4E-AB40495F5531}" presName="space" presStyleCnt="0"/>
      <dgm:spPr/>
    </dgm:pt>
    <dgm:pt modelId="{B801AE18-40DE-44B6-B2BC-5F86E5D9704B}" type="pres">
      <dgm:prSet presAssocID="{AF2CF7A1-484A-4DDE-9B95-D0BA1F24F9EC}" presName="linV" presStyleCnt="0"/>
      <dgm:spPr/>
    </dgm:pt>
    <dgm:pt modelId="{90443A4D-9700-4169-BAC8-67EDF3F7C1AC}" type="pres">
      <dgm:prSet presAssocID="{AF2CF7A1-484A-4DDE-9B95-D0BA1F24F9EC}" presName="spVertical1" presStyleCnt="0"/>
      <dgm:spPr/>
    </dgm:pt>
    <dgm:pt modelId="{627DCEA3-B825-4818-A0A7-CB3DD239549A}" type="pres">
      <dgm:prSet presAssocID="{AF2CF7A1-484A-4DDE-9B95-D0BA1F24F9EC}" presName="parTx" presStyleLbl="revTx" presStyleIdx="2" presStyleCnt="3">
        <dgm:presLayoutVars>
          <dgm:chMax val="0"/>
          <dgm:chPref val="0"/>
          <dgm:bulletEnabled val="1"/>
        </dgm:presLayoutVars>
      </dgm:prSet>
      <dgm:spPr/>
    </dgm:pt>
    <dgm:pt modelId="{FFED9181-950B-4623-9BAB-03856183F347}" type="pres">
      <dgm:prSet presAssocID="{AF2CF7A1-484A-4DDE-9B95-D0BA1F24F9EC}" presName="spVertical2" presStyleCnt="0"/>
      <dgm:spPr/>
    </dgm:pt>
    <dgm:pt modelId="{90B1924C-7924-4A9E-9986-A76A2C53D3E4}" type="pres">
      <dgm:prSet presAssocID="{AF2CF7A1-484A-4DDE-9B95-D0BA1F24F9EC}" presName="spVertical3" presStyleCnt="0"/>
      <dgm:spPr/>
    </dgm:pt>
    <dgm:pt modelId="{7F84DC7D-7EF9-4839-AE07-9DC36D33E7C6}" type="pres">
      <dgm:prSet presAssocID="{FB55FA0D-45AA-4198-8E10-FC4EB825F323}" presName="padding2" presStyleCnt="0"/>
      <dgm:spPr/>
    </dgm:pt>
    <dgm:pt modelId="{52D9324B-294F-4433-9CF0-E6BEA986E7EB}" type="pres">
      <dgm:prSet presAssocID="{FB55FA0D-45AA-4198-8E10-FC4EB825F323}" presName="negArrow" presStyleCnt="0"/>
      <dgm:spPr/>
    </dgm:pt>
    <dgm:pt modelId="{BCB21262-08BF-45B1-B1D0-A82D87A24BFA}" type="pres">
      <dgm:prSet presAssocID="{FB55FA0D-45AA-4198-8E10-FC4EB825F323}" presName="backgroundArrow" presStyleLbl="node1" presStyleIdx="0" presStyleCnt="1"/>
      <dgm:spPr/>
    </dgm:pt>
  </dgm:ptLst>
  <dgm:cxnLst>
    <dgm:cxn modelId="{4F5E5806-B89C-40DF-9E8B-03B36DC7764F}" srcId="{FB55FA0D-45AA-4198-8E10-FC4EB825F323}" destId="{7BFBEE2B-E26C-4999-8B9D-9647564C8435}" srcOrd="1" destOrd="0" parTransId="{A66C597C-2143-4801-A835-A1B2F75DC60C}" sibTransId="{D25FA174-2351-4469-8F4E-AB40495F5531}"/>
    <dgm:cxn modelId="{B3EF9F1A-0B38-4726-AE88-7A6C2C7403B9}" srcId="{FB55FA0D-45AA-4198-8E10-FC4EB825F323}" destId="{70C4F7D6-3D69-4CCC-9DBB-69E48C226495}" srcOrd="0" destOrd="0" parTransId="{0125708F-37D7-4C63-BE31-42B1F23044C2}" sibTransId="{5C36AA28-258B-4914-975F-ACA793EB5DD7}"/>
    <dgm:cxn modelId="{D91BE01D-5D72-4227-9592-FF698F64FB54}" type="presOf" srcId="{70C4F7D6-3D69-4CCC-9DBB-69E48C226495}" destId="{687598FC-0DC4-4991-83D1-069381AAD50F}" srcOrd="0" destOrd="0" presId="urn:microsoft.com/office/officeart/2005/8/layout/hProcess3"/>
    <dgm:cxn modelId="{C146A93B-B7A1-42A0-B520-E1F5EC71C0C3}" type="presOf" srcId="{FB55FA0D-45AA-4198-8E10-FC4EB825F323}" destId="{2441F0A7-F5A0-4D86-929C-5486A817BACE}" srcOrd="0" destOrd="0" presId="urn:microsoft.com/office/officeart/2005/8/layout/hProcess3"/>
    <dgm:cxn modelId="{C6799540-C6A9-44B3-9116-F03FA8EDA93D}" type="presOf" srcId="{AF2CF7A1-484A-4DDE-9B95-D0BA1F24F9EC}" destId="{627DCEA3-B825-4818-A0A7-CB3DD239549A}" srcOrd="0" destOrd="0" presId="urn:microsoft.com/office/officeart/2005/8/layout/hProcess3"/>
    <dgm:cxn modelId="{7D7AFA62-9279-469F-AD0F-D9CB6A57F876}" type="presOf" srcId="{7BFBEE2B-E26C-4999-8B9D-9647564C8435}" destId="{8A50F6D0-8C46-488A-BF64-5644D62AE91E}" srcOrd="0" destOrd="0" presId="urn:microsoft.com/office/officeart/2005/8/layout/hProcess3"/>
    <dgm:cxn modelId="{A6EAD6B9-42D5-451E-A405-9611D652E9B0}" srcId="{FB55FA0D-45AA-4198-8E10-FC4EB825F323}" destId="{AF2CF7A1-484A-4DDE-9B95-D0BA1F24F9EC}" srcOrd="2" destOrd="0" parTransId="{C8B24BC7-3D6F-40C8-AD5F-C181DC7921E2}" sibTransId="{00B3EF18-19FF-4A17-B96F-DDA747B1361C}"/>
    <dgm:cxn modelId="{87F7374C-5B1C-46FD-A50D-97A1C972708B}" type="presParOf" srcId="{2441F0A7-F5A0-4D86-929C-5486A817BACE}" destId="{16CE3C6A-F8A0-406F-923B-5DBD0A68AA55}" srcOrd="0" destOrd="0" presId="urn:microsoft.com/office/officeart/2005/8/layout/hProcess3"/>
    <dgm:cxn modelId="{399C3545-49AC-422F-A13A-184582CD7534}" type="presParOf" srcId="{2441F0A7-F5A0-4D86-929C-5486A817BACE}" destId="{2949A28F-041B-4065-AF90-0BB7AF0F87A5}" srcOrd="1" destOrd="0" presId="urn:microsoft.com/office/officeart/2005/8/layout/hProcess3"/>
    <dgm:cxn modelId="{E7FC0362-7EEA-46E2-9C9A-E8BF6F38CEEC}" type="presParOf" srcId="{2949A28F-041B-4065-AF90-0BB7AF0F87A5}" destId="{A7BF1BC1-78C3-40F8-84AE-10A441ACF4A9}" srcOrd="0" destOrd="0" presId="urn:microsoft.com/office/officeart/2005/8/layout/hProcess3"/>
    <dgm:cxn modelId="{B8598D43-3782-42C3-B692-C931F3898A33}" type="presParOf" srcId="{2949A28F-041B-4065-AF90-0BB7AF0F87A5}" destId="{4ADF0862-0547-4E17-8ACC-0594C0255B8A}" srcOrd="1" destOrd="0" presId="urn:microsoft.com/office/officeart/2005/8/layout/hProcess3"/>
    <dgm:cxn modelId="{DDA38243-453D-4EBA-8885-C8EB0A28FB0C}" type="presParOf" srcId="{4ADF0862-0547-4E17-8ACC-0594C0255B8A}" destId="{EC474E6C-AB69-4AEE-9C3F-67E4D15E20C0}" srcOrd="0" destOrd="0" presId="urn:microsoft.com/office/officeart/2005/8/layout/hProcess3"/>
    <dgm:cxn modelId="{5955A3C0-9D21-4068-AB91-04E2134F703C}" type="presParOf" srcId="{4ADF0862-0547-4E17-8ACC-0594C0255B8A}" destId="{687598FC-0DC4-4991-83D1-069381AAD50F}" srcOrd="1" destOrd="0" presId="urn:microsoft.com/office/officeart/2005/8/layout/hProcess3"/>
    <dgm:cxn modelId="{4FECC7F6-4DB9-4E14-8572-955994E70EB2}" type="presParOf" srcId="{4ADF0862-0547-4E17-8ACC-0594C0255B8A}" destId="{7E3F7C61-24A7-40B7-A674-040A5D3B1387}" srcOrd="2" destOrd="0" presId="urn:microsoft.com/office/officeart/2005/8/layout/hProcess3"/>
    <dgm:cxn modelId="{BAED17AD-ED81-4FCE-B7DB-7FA0BF431E24}" type="presParOf" srcId="{4ADF0862-0547-4E17-8ACC-0594C0255B8A}" destId="{27BFCFCB-64A1-4430-B5B7-1D286B785F3D}" srcOrd="3" destOrd="0" presId="urn:microsoft.com/office/officeart/2005/8/layout/hProcess3"/>
    <dgm:cxn modelId="{890E53C1-0C03-4A54-81C1-00B79418EE38}" type="presParOf" srcId="{2949A28F-041B-4065-AF90-0BB7AF0F87A5}" destId="{D41A0EBD-9EB3-46F0-98EB-04E820D00EFC}" srcOrd="2" destOrd="0" presId="urn:microsoft.com/office/officeart/2005/8/layout/hProcess3"/>
    <dgm:cxn modelId="{DBA51F9B-EA79-4692-B31A-514F11D37381}" type="presParOf" srcId="{2949A28F-041B-4065-AF90-0BB7AF0F87A5}" destId="{97755BE7-68D7-40F6-B4F3-B0CEBA63649B}" srcOrd="3" destOrd="0" presId="urn:microsoft.com/office/officeart/2005/8/layout/hProcess3"/>
    <dgm:cxn modelId="{2D3CB25B-AE21-4E51-BAFA-1BA6154DC807}" type="presParOf" srcId="{97755BE7-68D7-40F6-B4F3-B0CEBA63649B}" destId="{E5DCC386-CAFE-4C30-9C3C-8E7233427E35}" srcOrd="0" destOrd="0" presId="urn:microsoft.com/office/officeart/2005/8/layout/hProcess3"/>
    <dgm:cxn modelId="{69477519-8213-48F2-A016-71E22715A8E0}" type="presParOf" srcId="{97755BE7-68D7-40F6-B4F3-B0CEBA63649B}" destId="{8A50F6D0-8C46-488A-BF64-5644D62AE91E}" srcOrd="1" destOrd="0" presId="urn:microsoft.com/office/officeart/2005/8/layout/hProcess3"/>
    <dgm:cxn modelId="{FFC0AE26-02D2-49B5-A451-CC147D889A35}" type="presParOf" srcId="{97755BE7-68D7-40F6-B4F3-B0CEBA63649B}" destId="{0852F89B-FCB1-46A3-9120-6514F2BE1BE9}" srcOrd="2" destOrd="0" presId="urn:microsoft.com/office/officeart/2005/8/layout/hProcess3"/>
    <dgm:cxn modelId="{9ECBDA7A-25A5-4A25-A156-E7C42E9E1D74}" type="presParOf" srcId="{97755BE7-68D7-40F6-B4F3-B0CEBA63649B}" destId="{DC8FF52F-9868-49D0-A824-7F8152EEB8B1}" srcOrd="3" destOrd="0" presId="urn:microsoft.com/office/officeart/2005/8/layout/hProcess3"/>
    <dgm:cxn modelId="{06307CF1-4EAE-4E38-B443-E45B3CC82850}" type="presParOf" srcId="{2949A28F-041B-4065-AF90-0BB7AF0F87A5}" destId="{A491B66B-229F-4311-A122-CD5F35D16BB2}" srcOrd="4" destOrd="0" presId="urn:microsoft.com/office/officeart/2005/8/layout/hProcess3"/>
    <dgm:cxn modelId="{21671B15-9E13-4AC8-92A0-5B7412B448C9}" type="presParOf" srcId="{2949A28F-041B-4065-AF90-0BB7AF0F87A5}" destId="{B801AE18-40DE-44B6-B2BC-5F86E5D9704B}" srcOrd="5" destOrd="0" presId="urn:microsoft.com/office/officeart/2005/8/layout/hProcess3"/>
    <dgm:cxn modelId="{21498BDC-C3F0-4B1C-B432-1D29522E94B1}" type="presParOf" srcId="{B801AE18-40DE-44B6-B2BC-5F86E5D9704B}" destId="{90443A4D-9700-4169-BAC8-67EDF3F7C1AC}" srcOrd="0" destOrd="0" presId="urn:microsoft.com/office/officeart/2005/8/layout/hProcess3"/>
    <dgm:cxn modelId="{BDF0A50D-602A-47CC-995A-088EF5DDD698}" type="presParOf" srcId="{B801AE18-40DE-44B6-B2BC-5F86E5D9704B}" destId="{627DCEA3-B825-4818-A0A7-CB3DD239549A}" srcOrd="1" destOrd="0" presId="urn:microsoft.com/office/officeart/2005/8/layout/hProcess3"/>
    <dgm:cxn modelId="{86B21564-6CCE-484E-BE62-AEB179E96527}" type="presParOf" srcId="{B801AE18-40DE-44B6-B2BC-5F86E5D9704B}" destId="{FFED9181-950B-4623-9BAB-03856183F347}" srcOrd="2" destOrd="0" presId="urn:microsoft.com/office/officeart/2005/8/layout/hProcess3"/>
    <dgm:cxn modelId="{98D2ED7A-20DF-404F-8337-2A42A881A3CD}" type="presParOf" srcId="{B801AE18-40DE-44B6-B2BC-5F86E5D9704B}" destId="{90B1924C-7924-4A9E-9986-A76A2C53D3E4}" srcOrd="3" destOrd="0" presId="urn:microsoft.com/office/officeart/2005/8/layout/hProcess3"/>
    <dgm:cxn modelId="{363F4296-BF6C-4B9F-967C-13C78CBC5997}" type="presParOf" srcId="{2949A28F-041B-4065-AF90-0BB7AF0F87A5}" destId="{7F84DC7D-7EF9-4839-AE07-9DC36D33E7C6}" srcOrd="6" destOrd="0" presId="urn:microsoft.com/office/officeart/2005/8/layout/hProcess3"/>
    <dgm:cxn modelId="{2EB052EB-5E83-4614-A89B-DFF25FFA6902}" type="presParOf" srcId="{2949A28F-041B-4065-AF90-0BB7AF0F87A5}" destId="{52D9324B-294F-4433-9CF0-E6BEA986E7EB}" srcOrd="7" destOrd="0" presId="urn:microsoft.com/office/officeart/2005/8/layout/hProcess3"/>
    <dgm:cxn modelId="{11564E35-3E3C-4383-9D4D-24CC4D31CAB3}" type="presParOf" srcId="{2949A28F-041B-4065-AF90-0BB7AF0F87A5}" destId="{BCB21262-08BF-45B1-B1D0-A82D87A24BFA}" srcOrd="8" destOrd="0" presId="urn:microsoft.com/office/officeart/2005/8/layout/hProcess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9B5058E-0C3F-4AE8-9566-387114A3848E}" type="doc">
      <dgm:prSet loTypeId="urn:microsoft.com/office/officeart/2005/8/layout/vList2" loCatId="list" qsTypeId="urn:microsoft.com/office/officeart/2005/8/quickstyle/simple1" qsCatId="simple" csTypeId="urn:microsoft.com/office/officeart/2005/8/colors/accent5_1" csCatId="accent5" phldr="1"/>
      <dgm:spPr/>
      <dgm:t>
        <a:bodyPr/>
        <a:lstStyle/>
        <a:p>
          <a:endParaRPr lang="fr-FR"/>
        </a:p>
      </dgm:t>
    </dgm:pt>
    <dgm:pt modelId="{0632EAE4-A024-4527-A123-7481311DE833}">
      <dgm:prSet phldrT="[Texte]"/>
      <dgm:spPr/>
      <dgm:t>
        <a:bodyPr/>
        <a:lstStyle/>
        <a:p>
          <a:r>
            <a:rPr lang="fr-FR" dirty="0"/>
            <a:t>Avoir une vision globale des vulnérabilités </a:t>
          </a:r>
          <a:r>
            <a:rPr lang="fr-FR" i="1" dirty="0"/>
            <a:t>Software Composition </a:t>
          </a:r>
          <a:r>
            <a:rPr lang="fr-FR" i="1" dirty="0" err="1"/>
            <a:t>Analysis</a:t>
          </a:r>
          <a:r>
            <a:rPr lang="fr-FR" dirty="0"/>
            <a:t> (SCA) en production</a:t>
          </a:r>
        </a:p>
      </dgm:t>
    </dgm:pt>
    <dgm:pt modelId="{D799FD0C-1522-4AD6-8D3D-0AEEAF7EB879}" type="parTrans" cxnId="{CE7AAE24-E2AB-43E9-8227-F9B97D385481}">
      <dgm:prSet/>
      <dgm:spPr/>
      <dgm:t>
        <a:bodyPr/>
        <a:lstStyle/>
        <a:p>
          <a:endParaRPr lang="fr-FR"/>
        </a:p>
      </dgm:t>
    </dgm:pt>
    <dgm:pt modelId="{88FA5BE3-E8A2-4064-99D4-89250D3550E6}" type="sibTrans" cxnId="{CE7AAE24-E2AB-43E9-8227-F9B97D385481}">
      <dgm:prSet/>
      <dgm:spPr/>
      <dgm:t>
        <a:bodyPr/>
        <a:lstStyle/>
        <a:p>
          <a:endParaRPr lang="fr-FR"/>
        </a:p>
      </dgm:t>
    </dgm:pt>
    <dgm:pt modelId="{FF7F3A1A-D78F-4EDA-BF98-D8890D381790}">
      <dgm:prSet phldrT="[Texte]"/>
      <dgm:spPr/>
      <dgm:t>
        <a:bodyPr/>
        <a:lstStyle/>
        <a:p>
          <a:r>
            <a:rPr lang="fr-FR" dirty="0"/>
            <a:t>En cas de nouvelle CVE (type </a:t>
          </a:r>
          <a:r>
            <a:rPr lang="fr-FR" dirty="0">
              <a:hlinkClick xmlns:r="http://schemas.openxmlformats.org/officeDocument/2006/relationships" r:id="rId1"/>
            </a:rPr>
            <a:t>log4shell</a:t>
          </a:r>
          <a:r>
            <a:rPr lang="fr-FR" dirty="0"/>
            <a:t>, </a:t>
          </a:r>
          <a:r>
            <a:rPr lang="fr-FR" dirty="0">
              <a:hlinkClick xmlns:r="http://schemas.openxmlformats.org/officeDocument/2006/relationships" r:id="rId2"/>
            </a:rPr>
            <a:t>Tomcat RCE</a:t>
          </a:r>
          <a:r>
            <a:rPr lang="fr-FR" dirty="0"/>
            <a:t>…), identifier rapidement les applications vulnérables en production</a:t>
          </a:r>
        </a:p>
      </dgm:t>
    </dgm:pt>
    <dgm:pt modelId="{85E3A184-74F6-4219-B890-E2BFD79AB69A}" type="parTrans" cxnId="{CFBA8EB4-6324-4CD3-8335-1357C67A2CC5}">
      <dgm:prSet/>
      <dgm:spPr/>
      <dgm:t>
        <a:bodyPr/>
        <a:lstStyle/>
        <a:p>
          <a:endParaRPr lang="fr-FR"/>
        </a:p>
      </dgm:t>
    </dgm:pt>
    <dgm:pt modelId="{30C544E5-AB9A-4CF3-B87B-E59D6415644B}" type="sibTrans" cxnId="{CFBA8EB4-6324-4CD3-8335-1357C67A2CC5}">
      <dgm:prSet/>
      <dgm:spPr/>
      <dgm:t>
        <a:bodyPr/>
        <a:lstStyle/>
        <a:p>
          <a:endParaRPr lang="fr-FR"/>
        </a:p>
      </dgm:t>
    </dgm:pt>
    <dgm:pt modelId="{04D55273-FF74-47E3-BB6F-82CCB1645FA5}">
      <dgm:prSet phldrT="[Texte]"/>
      <dgm:spPr/>
      <dgm:t>
        <a:bodyPr/>
        <a:lstStyle/>
        <a:p>
          <a:r>
            <a:rPr lang="fr-FR" dirty="0"/>
            <a:t>Attention : un scan SCA est fait sur le dernier tag de release. Cf les cas où il n’est pas déployé en prod.</a:t>
          </a:r>
        </a:p>
      </dgm:t>
    </dgm:pt>
    <dgm:pt modelId="{C22FE52A-5BAE-4994-96CE-E526209FA140}" type="parTrans" cxnId="{4F812AC6-C1C5-4C46-A119-A58F1D83EAB6}">
      <dgm:prSet/>
      <dgm:spPr/>
      <dgm:t>
        <a:bodyPr/>
        <a:lstStyle/>
        <a:p>
          <a:endParaRPr lang="fr-FR"/>
        </a:p>
      </dgm:t>
    </dgm:pt>
    <dgm:pt modelId="{795CDEDC-2370-424E-9F05-2C51D0A2068B}" type="sibTrans" cxnId="{4F812AC6-C1C5-4C46-A119-A58F1D83EAB6}">
      <dgm:prSet/>
      <dgm:spPr/>
      <dgm:t>
        <a:bodyPr/>
        <a:lstStyle/>
        <a:p>
          <a:endParaRPr lang="fr-FR"/>
        </a:p>
      </dgm:t>
    </dgm:pt>
    <dgm:pt modelId="{0F95E700-42FF-4985-A5C6-85BF8D3D2B44}" type="pres">
      <dgm:prSet presAssocID="{B9B5058E-0C3F-4AE8-9566-387114A3848E}" presName="linear" presStyleCnt="0">
        <dgm:presLayoutVars>
          <dgm:animLvl val="lvl"/>
          <dgm:resizeHandles val="exact"/>
        </dgm:presLayoutVars>
      </dgm:prSet>
      <dgm:spPr/>
    </dgm:pt>
    <dgm:pt modelId="{36B51DB6-D61B-476D-8B35-ED4BD303BDF3}" type="pres">
      <dgm:prSet presAssocID="{0632EAE4-A024-4527-A123-7481311DE833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AB9FC6A2-2F5A-4B0F-9CB6-82253E2B3AF9}" type="pres">
      <dgm:prSet presAssocID="{88FA5BE3-E8A2-4064-99D4-89250D3550E6}" presName="spacer" presStyleCnt="0"/>
      <dgm:spPr/>
    </dgm:pt>
    <dgm:pt modelId="{EC75A886-E76A-4C78-9B8B-1CFBA4360E34}" type="pres">
      <dgm:prSet presAssocID="{FF7F3A1A-D78F-4EDA-BF98-D8890D381790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D630A988-8AD4-41D0-9DB5-D3067E3D7486}" type="pres">
      <dgm:prSet presAssocID="{FF7F3A1A-D78F-4EDA-BF98-D8890D381790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3A519A02-1082-44FC-8875-225A92B7B289}" type="presOf" srcId="{0632EAE4-A024-4527-A123-7481311DE833}" destId="{36B51DB6-D61B-476D-8B35-ED4BD303BDF3}" srcOrd="0" destOrd="0" presId="urn:microsoft.com/office/officeart/2005/8/layout/vList2"/>
    <dgm:cxn modelId="{CE7AAE24-E2AB-43E9-8227-F9B97D385481}" srcId="{B9B5058E-0C3F-4AE8-9566-387114A3848E}" destId="{0632EAE4-A024-4527-A123-7481311DE833}" srcOrd="0" destOrd="0" parTransId="{D799FD0C-1522-4AD6-8D3D-0AEEAF7EB879}" sibTransId="{88FA5BE3-E8A2-4064-99D4-89250D3550E6}"/>
    <dgm:cxn modelId="{94BF3C3C-08E6-46C8-B3FA-46DDE67C4795}" type="presOf" srcId="{04D55273-FF74-47E3-BB6F-82CCB1645FA5}" destId="{D630A988-8AD4-41D0-9DB5-D3067E3D7486}" srcOrd="0" destOrd="0" presId="urn:microsoft.com/office/officeart/2005/8/layout/vList2"/>
    <dgm:cxn modelId="{872CAB4F-EE48-4BED-BC06-E92189BD2CC2}" type="presOf" srcId="{FF7F3A1A-D78F-4EDA-BF98-D8890D381790}" destId="{EC75A886-E76A-4C78-9B8B-1CFBA4360E34}" srcOrd="0" destOrd="0" presId="urn:microsoft.com/office/officeart/2005/8/layout/vList2"/>
    <dgm:cxn modelId="{CFBA8EB4-6324-4CD3-8335-1357C67A2CC5}" srcId="{B9B5058E-0C3F-4AE8-9566-387114A3848E}" destId="{FF7F3A1A-D78F-4EDA-BF98-D8890D381790}" srcOrd="1" destOrd="0" parTransId="{85E3A184-74F6-4219-B890-E2BFD79AB69A}" sibTransId="{30C544E5-AB9A-4CF3-B87B-E59D6415644B}"/>
    <dgm:cxn modelId="{20D4A1B5-56CD-469D-AAA4-3A579CFF5B43}" type="presOf" srcId="{B9B5058E-0C3F-4AE8-9566-387114A3848E}" destId="{0F95E700-42FF-4985-A5C6-85BF8D3D2B44}" srcOrd="0" destOrd="0" presId="urn:microsoft.com/office/officeart/2005/8/layout/vList2"/>
    <dgm:cxn modelId="{4F812AC6-C1C5-4C46-A119-A58F1D83EAB6}" srcId="{FF7F3A1A-D78F-4EDA-BF98-D8890D381790}" destId="{04D55273-FF74-47E3-BB6F-82CCB1645FA5}" srcOrd="0" destOrd="0" parTransId="{C22FE52A-5BAE-4994-96CE-E526209FA140}" sibTransId="{795CDEDC-2370-424E-9F05-2C51D0A2068B}"/>
    <dgm:cxn modelId="{1F4B37CC-21D8-43E8-AACE-872CC64036CB}" type="presParOf" srcId="{0F95E700-42FF-4985-A5C6-85BF8D3D2B44}" destId="{36B51DB6-D61B-476D-8B35-ED4BD303BDF3}" srcOrd="0" destOrd="0" presId="urn:microsoft.com/office/officeart/2005/8/layout/vList2"/>
    <dgm:cxn modelId="{3243D407-87F0-422C-A3CE-5B9B0525BE8F}" type="presParOf" srcId="{0F95E700-42FF-4985-A5C6-85BF8D3D2B44}" destId="{AB9FC6A2-2F5A-4B0F-9CB6-82253E2B3AF9}" srcOrd="1" destOrd="0" presId="urn:microsoft.com/office/officeart/2005/8/layout/vList2"/>
    <dgm:cxn modelId="{71C0FD5F-224A-4C6B-9D12-6F824607DCCE}" type="presParOf" srcId="{0F95E700-42FF-4985-A5C6-85BF8D3D2B44}" destId="{EC75A886-E76A-4C78-9B8B-1CFBA4360E34}" srcOrd="2" destOrd="0" presId="urn:microsoft.com/office/officeart/2005/8/layout/vList2"/>
    <dgm:cxn modelId="{CF7149E0-BBB6-4D59-BDA3-23FDC3FD6388}" type="presParOf" srcId="{0F95E700-42FF-4985-A5C6-85BF8D3D2B44}" destId="{D630A988-8AD4-41D0-9DB5-D3067E3D7486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9B5058E-0C3F-4AE8-9566-387114A3848E}" type="doc">
      <dgm:prSet loTypeId="urn:microsoft.com/office/officeart/2005/8/layout/vList2" loCatId="list" qsTypeId="urn:microsoft.com/office/officeart/2005/8/quickstyle/simple1" qsCatId="simple" csTypeId="urn:microsoft.com/office/officeart/2005/8/colors/accent5_1" csCatId="accent5" phldr="1"/>
      <dgm:spPr/>
      <dgm:t>
        <a:bodyPr/>
        <a:lstStyle/>
        <a:p>
          <a:endParaRPr lang="fr-FR"/>
        </a:p>
      </dgm:t>
    </dgm:pt>
    <dgm:pt modelId="{CB573284-94EC-4D3B-B946-B08D022DBA9F}">
      <dgm:prSet phldrT="[Texte]"/>
      <dgm:spPr/>
      <dgm:t>
        <a:bodyPr/>
        <a:lstStyle/>
        <a:p>
          <a:r>
            <a:rPr lang="fr-FR" dirty="0">
              <a:hlinkClick xmlns:r="http://schemas.openxmlformats.org/officeDocument/2006/relationships" r:id="rId1"/>
            </a:rPr>
            <a:t>Cyber </a:t>
          </a:r>
          <a:r>
            <a:rPr lang="fr-FR" dirty="0" err="1">
              <a:hlinkClick xmlns:r="http://schemas.openxmlformats.org/officeDocument/2006/relationships" r:id="rId1"/>
            </a:rPr>
            <a:t>Resilience</a:t>
          </a:r>
          <a:r>
            <a:rPr lang="fr-FR" dirty="0">
              <a:hlinkClick xmlns:r="http://schemas.openxmlformats.org/officeDocument/2006/relationships" r:id="rId1"/>
            </a:rPr>
            <a:t> </a:t>
          </a:r>
          <a:r>
            <a:rPr lang="fr-FR" dirty="0" err="1">
              <a:hlinkClick xmlns:r="http://schemas.openxmlformats.org/officeDocument/2006/relationships" r:id="rId1"/>
            </a:rPr>
            <a:t>Act</a:t>
          </a:r>
          <a:endParaRPr lang="fr-FR" dirty="0"/>
        </a:p>
      </dgm:t>
    </dgm:pt>
    <dgm:pt modelId="{FA0BA0A4-3939-466B-85EA-D2974A0565DD}" type="parTrans" cxnId="{E488C6E8-4F5E-4EC6-9CEA-4AC2AD02F68F}">
      <dgm:prSet/>
      <dgm:spPr/>
      <dgm:t>
        <a:bodyPr/>
        <a:lstStyle/>
        <a:p>
          <a:endParaRPr lang="fr-FR"/>
        </a:p>
      </dgm:t>
    </dgm:pt>
    <dgm:pt modelId="{05EFE775-B2DC-4A31-AD68-C2E835C9A731}" type="sibTrans" cxnId="{E488C6E8-4F5E-4EC6-9CEA-4AC2AD02F68F}">
      <dgm:prSet/>
      <dgm:spPr/>
      <dgm:t>
        <a:bodyPr/>
        <a:lstStyle/>
        <a:p>
          <a:endParaRPr lang="fr-FR"/>
        </a:p>
      </dgm:t>
    </dgm:pt>
    <dgm:pt modelId="{84709810-A49D-45D5-BA2B-F6FF7626F615}">
      <dgm:prSet phldrT="[Texte]"/>
      <dgm:spPr/>
      <dgm:t>
        <a:bodyPr/>
        <a:lstStyle/>
        <a:p>
          <a:r>
            <a:rPr lang="fr-FR" dirty="0"/>
            <a:t>PCI DSS v4.0</a:t>
          </a:r>
        </a:p>
      </dgm:t>
    </dgm:pt>
    <dgm:pt modelId="{97D64A36-55C1-4D4F-AEA2-41AAEED880CB}" type="parTrans" cxnId="{A850A204-844B-46EE-B995-BD72A81AA79A}">
      <dgm:prSet/>
      <dgm:spPr/>
      <dgm:t>
        <a:bodyPr/>
        <a:lstStyle/>
        <a:p>
          <a:endParaRPr lang="fr-FR"/>
        </a:p>
      </dgm:t>
    </dgm:pt>
    <dgm:pt modelId="{B0ADC6A3-A40C-40D2-93F3-A76E3A3DD065}" type="sibTrans" cxnId="{A850A204-844B-46EE-B995-BD72A81AA79A}">
      <dgm:prSet/>
      <dgm:spPr/>
      <dgm:t>
        <a:bodyPr/>
        <a:lstStyle/>
        <a:p>
          <a:endParaRPr lang="fr-FR"/>
        </a:p>
      </dgm:t>
    </dgm:pt>
    <dgm:pt modelId="{ECB1593A-1B96-4AE8-B300-B4EE89941A17}">
      <dgm:prSet phldrT="[Texte]"/>
      <dgm:spPr/>
      <dgm:t>
        <a:bodyPr/>
        <a:lstStyle/>
        <a:p>
          <a:r>
            <a:rPr lang="en-US" dirty="0"/>
            <a:t>“[…] market surveillance authorities may request manufacturers of such categories of products with digital elements to provide the relevant software bills of materials”</a:t>
          </a:r>
          <a:br>
            <a:rPr lang="fr-FR" dirty="0"/>
          </a:br>
          <a:r>
            <a:rPr lang="fr-FR" dirty="0"/>
            <a:t>Article 13. 25.</a:t>
          </a:r>
        </a:p>
      </dgm:t>
    </dgm:pt>
    <dgm:pt modelId="{9D3FA8B9-8D11-4688-884E-F17B36015650}" type="parTrans" cxnId="{CCE8A9C7-2C49-495D-9379-8AF705B8784B}">
      <dgm:prSet/>
      <dgm:spPr/>
      <dgm:t>
        <a:bodyPr/>
        <a:lstStyle/>
        <a:p>
          <a:endParaRPr lang="fr-FR"/>
        </a:p>
      </dgm:t>
    </dgm:pt>
    <dgm:pt modelId="{70990A71-BA96-46EE-AD4F-7BF999AF7A28}" type="sibTrans" cxnId="{CCE8A9C7-2C49-495D-9379-8AF705B8784B}">
      <dgm:prSet/>
      <dgm:spPr/>
      <dgm:t>
        <a:bodyPr/>
        <a:lstStyle/>
        <a:p>
          <a:endParaRPr lang="fr-FR"/>
        </a:p>
      </dgm:t>
    </dgm:pt>
    <dgm:pt modelId="{1AC8BDD4-2377-49DA-A58F-CF211F075CAE}">
      <dgm:prSet/>
      <dgm:spPr/>
      <dgm:t>
        <a:bodyPr/>
        <a:lstStyle/>
        <a:p>
          <a:r>
            <a:rPr lang="en-US" dirty="0"/>
            <a:t>“An inventory of bespoke and custom software, and third-party software components incorporated into bespoke and custom software is maintained to facilitate vulnerability and patch management.”</a:t>
          </a:r>
          <a:br>
            <a:rPr lang="en-US" dirty="0"/>
          </a:br>
          <a:r>
            <a:rPr lang="fr-FR" dirty="0"/>
            <a:t>Section 6.3.2</a:t>
          </a:r>
        </a:p>
      </dgm:t>
    </dgm:pt>
    <dgm:pt modelId="{DE9BED59-E6AB-455C-8705-8F50C6E7E00A}" type="parTrans" cxnId="{4EDB3AFD-87F3-40E7-8DBA-78F182BC0C03}">
      <dgm:prSet/>
      <dgm:spPr/>
      <dgm:t>
        <a:bodyPr/>
        <a:lstStyle/>
        <a:p>
          <a:endParaRPr lang="fr-FR"/>
        </a:p>
      </dgm:t>
    </dgm:pt>
    <dgm:pt modelId="{D9739F23-68B1-4EF2-A758-0814858D96B5}" type="sibTrans" cxnId="{4EDB3AFD-87F3-40E7-8DBA-78F182BC0C03}">
      <dgm:prSet/>
      <dgm:spPr/>
      <dgm:t>
        <a:bodyPr/>
        <a:lstStyle/>
        <a:p>
          <a:endParaRPr lang="fr-FR"/>
        </a:p>
      </dgm:t>
    </dgm:pt>
    <dgm:pt modelId="{D10E64D8-3EED-4782-AD78-5111F0B5C6EE}">
      <dgm:prSet phldrT="[Texte]"/>
      <dgm:spPr/>
      <dgm:t>
        <a:bodyPr/>
        <a:lstStyle/>
        <a:p>
          <a:r>
            <a:rPr lang="en-US" dirty="0"/>
            <a:t>“In order to facilitate vulnerability analysis, manufacturers should identify and document components contained in the products with digital elements, including by drawing up an SBOM”</a:t>
          </a:r>
          <a:br>
            <a:rPr lang="en-US" dirty="0"/>
          </a:br>
          <a:r>
            <a:rPr lang="en-US" dirty="0"/>
            <a:t>(77)</a:t>
          </a:r>
          <a:endParaRPr lang="fr-FR" dirty="0"/>
        </a:p>
      </dgm:t>
    </dgm:pt>
    <dgm:pt modelId="{9E40E7D2-ECB0-4115-BE9D-FD518B8F82D3}" type="parTrans" cxnId="{91DA61B0-A34C-458C-B860-AFEC0FA0B35D}">
      <dgm:prSet/>
      <dgm:spPr/>
      <dgm:t>
        <a:bodyPr/>
        <a:lstStyle/>
        <a:p>
          <a:endParaRPr lang="fr-FR"/>
        </a:p>
      </dgm:t>
    </dgm:pt>
    <dgm:pt modelId="{E12E8035-855E-410A-B1CA-BB06D7FB771D}" type="sibTrans" cxnId="{91DA61B0-A34C-458C-B860-AFEC0FA0B35D}">
      <dgm:prSet/>
      <dgm:spPr/>
      <dgm:t>
        <a:bodyPr/>
        <a:lstStyle/>
        <a:p>
          <a:endParaRPr lang="fr-FR"/>
        </a:p>
      </dgm:t>
    </dgm:pt>
    <dgm:pt modelId="{04D55273-FF74-47E3-BB6F-82CCB1645FA5}">
      <dgm:prSet phldrT="[Texte]"/>
      <dgm:spPr/>
      <dgm:t>
        <a:bodyPr/>
        <a:lstStyle/>
        <a:p>
          <a:r>
            <a:rPr lang="fr-FR" dirty="0"/>
            <a:t>Conserver un inventaire + un historique auditable du SCA en production </a:t>
          </a:r>
        </a:p>
      </dgm:t>
    </dgm:pt>
    <dgm:pt modelId="{C22FE52A-5BAE-4994-96CE-E526209FA140}" type="parTrans" cxnId="{4F812AC6-C1C5-4C46-A119-A58F1D83EAB6}">
      <dgm:prSet/>
      <dgm:spPr/>
      <dgm:t>
        <a:bodyPr/>
        <a:lstStyle/>
        <a:p>
          <a:endParaRPr lang="fr-FR"/>
        </a:p>
      </dgm:t>
    </dgm:pt>
    <dgm:pt modelId="{795CDEDC-2370-424E-9F05-2C51D0A2068B}" type="sibTrans" cxnId="{4F812AC6-C1C5-4C46-A119-A58F1D83EAB6}">
      <dgm:prSet/>
      <dgm:spPr/>
      <dgm:t>
        <a:bodyPr/>
        <a:lstStyle/>
        <a:p>
          <a:endParaRPr lang="fr-FR"/>
        </a:p>
      </dgm:t>
    </dgm:pt>
    <dgm:pt modelId="{4D3AADDD-86E2-454C-8300-92340BE9304C}">
      <dgm:prSet/>
      <dgm:spPr/>
      <dgm:t>
        <a:bodyPr/>
        <a:lstStyle/>
        <a:p>
          <a:r>
            <a:rPr lang="fr-FR" dirty="0"/>
            <a:t>Portabilité et </a:t>
          </a:r>
          <a:r>
            <a:rPr lang="fr-FR" dirty="0" err="1"/>
            <a:t>downstream</a:t>
          </a:r>
          <a:r>
            <a:rPr lang="fr-FR" dirty="0"/>
            <a:t> use</a:t>
          </a:r>
        </a:p>
      </dgm:t>
    </dgm:pt>
    <dgm:pt modelId="{9B167119-1074-4A2B-B907-332134CA1E02}" type="parTrans" cxnId="{8C1A4819-964F-4564-95C4-41080E53BC64}">
      <dgm:prSet/>
      <dgm:spPr/>
      <dgm:t>
        <a:bodyPr/>
        <a:lstStyle/>
        <a:p>
          <a:endParaRPr lang="fr-FR"/>
        </a:p>
      </dgm:t>
    </dgm:pt>
    <dgm:pt modelId="{DA78B825-93B5-4AFB-9408-506D5F8609D7}" type="sibTrans" cxnId="{8C1A4819-964F-4564-95C4-41080E53BC64}">
      <dgm:prSet/>
      <dgm:spPr/>
      <dgm:t>
        <a:bodyPr/>
        <a:lstStyle/>
        <a:p>
          <a:endParaRPr lang="fr-FR"/>
        </a:p>
      </dgm:t>
    </dgm:pt>
    <dgm:pt modelId="{A0A4D4B8-6E61-4010-B697-673A4958CBDA}">
      <dgm:prSet/>
      <dgm:spPr/>
      <dgm:t>
        <a:bodyPr/>
        <a:lstStyle/>
        <a:p>
          <a:r>
            <a:rPr lang="fr-FR" dirty="0"/>
            <a:t>Conformité à un standard</a:t>
          </a:r>
        </a:p>
      </dgm:t>
    </dgm:pt>
    <dgm:pt modelId="{370667FF-6E2E-4BE1-9E6C-EF4690137CC1}" type="parTrans" cxnId="{E15CD73B-7687-4A39-B750-7880A225DDEC}">
      <dgm:prSet/>
      <dgm:spPr/>
      <dgm:t>
        <a:bodyPr/>
        <a:lstStyle/>
        <a:p>
          <a:endParaRPr lang="fr-FR"/>
        </a:p>
      </dgm:t>
    </dgm:pt>
    <dgm:pt modelId="{8D6552AB-7648-438B-AD2B-E4FFD7713A52}" type="sibTrans" cxnId="{E15CD73B-7687-4A39-B750-7880A225DDEC}">
      <dgm:prSet/>
      <dgm:spPr/>
      <dgm:t>
        <a:bodyPr/>
        <a:lstStyle/>
        <a:p>
          <a:endParaRPr lang="fr-FR"/>
        </a:p>
      </dgm:t>
    </dgm:pt>
    <dgm:pt modelId="{18A6463F-93D4-407E-999C-75D2B162B605}">
      <dgm:prSet/>
      <dgm:spPr/>
      <dgm:t>
        <a:bodyPr/>
        <a:lstStyle/>
        <a:p>
          <a:r>
            <a:rPr lang="fr-FR" dirty="0"/>
            <a:t>Usage pour </a:t>
          </a:r>
          <a:r>
            <a:rPr lang="fr-FR" i="1" dirty="0" err="1"/>
            <a:t>dependency</a:t>
          </a:r>
          <a:r>
            <a:rPr lang="fr-FR" i="1" dirty="0"/>
            <a:t> trackers</a:t>
          </a:r>
          <a:r>
            <a:rPr lang="fr-FR" dirty="0"/>
            <a:t>, outils </a:t>
          </a:r>
          <a:r>
            <a:rPr lang="fr-FR" i="1" dirty="0" err="1"/>
            <a:t>forensics</a:t>
          </a:r>
          <a:r>
            <a:rPr lang="fr-FR" dirty="0"/>
            <a:t>, auditeurs.</a:t>
          </a:r>
          <a:br>
            <a:rPr lang="fr-FR" dirty="0"/>
          </a:br>
          <a:r>
            <a:rPr lang="fr-FR" dirty="0"/>
            <a:t>Par exemple, on n’est plus adhérent à un outil de SCA (comme IQ Server)</a:t>
          </a:r>
        </a:p>
      </dgm:t>
    </dgm:pt>
    <dgm:pt modelId="{59D9B480-D2F1-4DAB-AC91-13E77C16BFB8}" type="parTrans" cxnId="{335DCFC0-F7CF-497F-9D53-F1FE3958F732}">
      <dgm:prSet/>
      <dgm:spPr/>
      <dgm:t>
        <a:bodyPr/>
        <a:lstStyle/>
        <a:p>
          <a:endParaRPr lang="fr-FR"/>
        </a:p>
      </dgm:t>
    </dgm:pt>
    <dgm:pt modelId="{581C1C1E-0D07-461D-9C05-E1F7561075F1}" type="sibTrans" cxnId="{335DCFC0-F7CF-497F-9D53-F1FE3958F732}">
      <dgm:prSet/>
      <dgm:spPr/>
      <dgm:t>
        <a:bodyPr/>
        <a:lstStyle/>
        <a:p>
          <a:endParaRPr lang="fr-FR"/>
        </a:p>
      </dgm:t>
    </dgm:pt>
    <dgm:pt modelId="{0F95E700-42FF-4985-A5C6-85BF8D3D2B44}" type="pres">
      <dgm:prSet presAssocID="{B9B5058E-0C3F-4AE8-9566-387114A3848E}" presName="linear" presStyleCnt="0">
        <dgm:presLayoutVars>
          <dgm:animLvl val="lvl"/>
          <dgm:resizeHandles val="exact"/>
        </dgm:presLayoutVars>
      </dgm:prSet>
      <dgm:spPr/>
    </dgm:pt>
    <dgm:pt modelId="{6D6A54BF-938B-430D-830B-3B2372D2FAE5}" type="pres">
      <dgm:prSet presAssocID="{04D55273-FF74-47E3-BB6F-82CCB1645FA5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87902A70-97E5-4A47-841F-F149D9646A9D}" type="pres">
      <dgm:prSet presAssocID="{795CDEDC-2370-424E-9F05-2C51D0A2068B}" presName="spacer" presStyleCnt="0"/>
      <dgm:spPr/>
    </dgm:pt>
    <dgm:pt modelId="{E931A464-0FF3-4A17-96DF-F25F7665BE7D}" type="pres">
      <dgm:prSet presAssocID="{CB573284-94EC-4D3B-B946-B08D022DBA9F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9EFEE0C1-2EDE-4500-B41B-F509AC843E2E}" type="pres">
      <dgm:prSet presAssocID="{CB573284-94EC-4D3B-B946-B08D022DBA9F}" presName="childText" presStyleLbl="revTx" presStyleIdx="0" presStyleCnt="3" custScaleX="90274">
        <dgm:presLayoutVars>
          <dgm:bulletEnabled val="1"/>
        </dgm:presLayoutVars>
      </dgm:prSet>
      <dgm:spPr/>
    </dgm:pt>
    <dgm:pt modelId="{393DAC10-A791-4935-92A1-E2773644B914}" type="pres">
      <dgm:prSet presAssocID="{84709810-A49D-45D5-BA2B-F6FF7626F615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B9B6A3A2-7DD9-48E2-89D7-FD60174AA6BD}" type="pres">
      <dgm:prSet presAssocID="{84709810-A49D-45D5-BA2B-F6FF7626F615}" presName="childText" presStyleLbl="revTx" presStyleIdx="1" presStyleCnt="3">
        <dgm:presLayoutVars>
          <dgm:bulletEnabled val="1"/>
        </dgm:presLayoutVars>
      </dgm:prSet>
      <dgm:spPr/>
    </dgm:pt>
    <dgm:pt modelId="{E5F6E1E7-D524-4F9B-9207-64F9E0A0C9B0}" type="pres">
      <dgm:prSet presAssocID="{4D3AADDD-86E2-454C-8300-92340BE9304C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FFA1E0C7-8961-430C-A13E-62664C06F6C6}" type="pres">
      <dgm:prSet presAssocID="{4D3AADDD-86E2-454C-8300-92340BE9304C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A850A204-844B-46EE-B995-BD72A81AA79A}" srcId="{B9B5058E-0C3F-4AE8-9566-387114A3848E}" destId="{84709810-A49D-45D5-BA2B-F6FF7626F615}" srcOrd="2" destOrd="0" parTransId="{97D64A36-55C1-4D4F-AEA2-41AAEED880CB}" sibTransId="{B0ADC6A3-A40C-40D2-93F3-A76E3A3DD065}"/>
    <dgm:cxn modelId="{8C1A4819-964F-4564-95C4-41080E53BC64}" srcId="{B9B5058E-0C3F-4AE8-9566-387114A3848E}" destId="{4D3AADDD-86E2-454C-8300-92340BE9304C}" srcOrd="3" destOrd="0" parTransId="{9B167119-1074-4A2B-B907-332134CA1E02}" sibTransId="{DA78B825-93B5-4AFB-9408-506D5F8609D7}"/>
    <dgm:cxn modelId="{531D9422-5EEA-4FD8-A82F-A07F7B8D92DC}" type="presOf" srcId="{1AC8BDD4-2377-49DA-A58F-CF211F075CAE}" destId="{B9B6A3A2-7DD9-48E2-89D7-FD60174AA6BD}" srcOrd="0" destOrd="0" presId="urn:microsoft.com/office/officeart/2005/8/layout/vList2"/>
    <dgm:cxn modelId="{672D5E2B-5346-4DC6-B2F8-302172721476}" type="presOf" srcId="{04D55273-FF74-47E3-BB6F-82CCB1645FA5}" destId="{6D6A54BF-938B-430D-830B-3B2372D2FAE5}" srcOrd="0" destOrd="0" presId="urn:microsoft.com/office/officeart/2005/8/layout/vList2"/>
    <dgm:cxn modelId="{2063842C-B9D6-440A-B360-37D5D4F5E619}" type="presOf" srcId="{4D3AADDD-86E2-454C-8300-92340BE9304C}" destId="{E5F6E1E7-D524-4F9B-9207-64F9E0A0C9B0}" srcOrd="0" destOrd="0" presId="urn:microsoft.com/office/officeart/2005/8/layout/vList2"/>
    <dgm:cxn modelId="{E15CD73B-7687-4A39-B750-7880A225DDEC}" srcId="{4D3AADDD-86E2-454C-8300-92340BE9304C}" destId="{A0A4D4B8-6E61-4010-B697-673A4958CBDA}" srcOrd="0" destOrd="0" parTransId="{370667FF-6E2E-4BE1-9E6C-EF4690137CC1}" sibTransId="{8D6552AB-7648-438B-AD2B-E4FFD7713A52}"/>
    <dgm:cxn modelId="{28E76162-2364-4E07-BC6F-86CA4924F773}" type="presOf" srcId="{84709810-A49D-45D5-BA2B-F6FF7626F615}" destId="{393DAC10-A791-4935-92A1-E2773644B914}" srcOrd="0" destOrd="0" presId="urn:microsoft.com/office/officeart/2005/8/layout/vList2"/>
    <dgm:cxn modelId="{CE69D644-D824-4099-A8D9-F9B572B07899}" type="presOf" srcId="{D10E64D8-3EED-4782-AD78-5111F0B5C6EE}" destId="{9EFEE0C1-2EDE-4500-B41B-F509AC843E2E}" srcOrd="0" destOrd="0" presId="urn:microsoft.com/office/officeart/2005/8/layout/vList2"/>
    <dgm:cxn modelId="{BC9A0956-A419-4951-9346-AEB84071FF5A}" type="presOf" srcId="{CB573284-94EC-4D3B-B946-B08D022DBA9F}" destId="{E931A464-0FF3-4A17-96DF-F25F7665BE7D}" srcOrd="0" destOrd="0" presId="urn:microsoft.com/office/officeart/2005/8/layout/vList2"/>
    <dgm:cxn modelId="{80BD4E90-D785-430C-B90A-1149A3C215B5}" type="presOf" srcId="{ECB1593A-1B96-4AE8-B300-B4EE89941A17}" destId="{9EFEE0C1-2EDE-4500-B41B-F509AC843E2E}" srcOrd="0" destOrd="1" presId="urn:microsoft.com/office/officeart/2005/8/layout/vList2"/>
    <dgm:cxn modelId="{91DA61B0-A34C-458C-B860-AFEC0FA0B35D}" srcId="{CB573284-94EC-4D3B-B946-B08D022DBA9F}" destId="{D10E64D8-3EED-4782-AD78-5111F0B5C6EE}" srcOrd="0" destOrd="0" parTransId="{9E40E7D2-ECB0-4115-BE9D-FD518B8F82D3}" sibTransId="{E12E8035-855E-410A-B1CA-BB06D7FB771D}"/>
    <dgm:cxn modelId="{20D4A1B5-56CD-469D-AAA4-3A579CFF5B43}" type="presOf" srcId="{B9B5058E-0C3F-4AE8-9566-387114A3848E}" destId="{0F95E700-42FF-4985-A5C6-85BF8D3D2B44}" srcOrd="0" destOrd="0" presId="urn:microsoft.com/office/officeart/2005/8/layout/vList2"/>
    <dgm:cxn modelId="{A56688B7-21DE-447A-8D97-F8D1B0624787}" type="presOf" srcId="{18A6463F-93D4-407E-999C-75D2B162B605}" destId="{FFA1E0C7-8961-430C-A13E-62664C06F6C6}" srcOrd="0" destOrd="1" presId="urn:microsoft.com/office/officeart/2005/8/layout/vList2"/>
    <dgm:cxn modelId="{335DCFC0-F7CF-497F-9D53-F1FE3958F732}" srcId="{4D3AADDD-86E2-454C-8300-92340BE9304C}" destId="{18A6463F-93D4-407E-999C-75D2B162B605}" srcOrd="1" destOrd="0" parTransId="{59D9B480-D2F1-4DAB-AC91-13E77C16BFB8}" sibTransId="{581C1C1E-0D07-461D-9C05-E1F7561075F1}"/>
    <dgm:cxn modelId="{4F812AC6-C1C5-4C46-A119-A58F1D83EAB6}" srcId="{B9B5058E-0C3F-4AE8-9566-387114A3848E}" destId="{04D55273-FF74-47E3-BB6F-82CCB1645FA5}" srcOrd="0" destOrd="0" parTransId="{C22FE52A-5BAE-4994-96CE-E526209FA140}" sibTransId="{795CDEDC-2370-424E-9F05-2C51D0A2068B}"/>
    <dgm:cxn modelId="{CCE8A9C7-2C49-495D-9379-8AF705B8784B}" srcId="{CB573284-94EC-4D3B-B946-B08D022DBA9F}" destId="{ECB1593A-1B96-4AE8-B300-B4EE89941A17}" srcOrd="1" destOrd="0" parTransId="{9D3FA8B9-8D11-4688-884E-F17B36015650}" sibTransId="{70990A71-BA96-46EE-AD4F-7BF999AF7A28}"/>
    <dgm:cxn modelId="{528567CF-0ACB-4731-9E82-7E23EE01696E}" type="presOf" srcId="{A0A4D4B8-6E61-4010-B697-673A4958CBDA}" destId="{FFA1E0C7-8961-430C-A13E-62664C06F6C6}" srcOrd="0" destOrd="0" presId="urn:microsoft.com/office/officeart/2005/8/layout/vList2"/>
    <dgm:cxn modelId="{E488C6E8-4F5E-4EC6-9CEA-4AC2AD02F68F}" srcId="{B9B5058E-0C3F-4AE8-9566-387114A3848E}" destId="{CB573284-94EC-4D3B-B946-B08D022DBA9F}" srcOrd="1" destOrd="0" parTransId="{FA0BA0A4-3939-466B-85EA-D2974A0565DD}" sibTransId="{05EFE775-B2DC-4A31-AD68-C2E835C9A731}"/>
    <dgm:cxn modelId="{4EDB3AFD-87F3-40E7-8DBA-78F182BC0C03}" srcId="{84709810-A49D-45D5-BA2B-F6FF7626F615}" destId="{1AC8BDD4-2377-49DA-A58F-CF211F075CAE}" srcOrd="0" destOrd="0" parTransId="{DE9BED59-E6AB-455C-8705-8F50C6E7E00A}" sibTransId="{D9739F23-68B1-4EF2-A758-0814858D96B5}"/>
    <dgm:cxn modelId="{DEA47225-4428-43AB-90E3-52C144D365EE}" type="presParOf" srcId="{0F95E700-42FF-4985-A5C6-85BF8D3D2B44}" destId="{6D6A54BF-938B-430D-830B-3B2372D2FAE5}" srcOrd="0" destOrd="0" presId="urn:microsoft.com/office/officeart/2005/8/layout/vList2"/>
    <dgm:cxn modelId="{E3ECA405-1D67-499E-8899-475D104B3434}" type="presParOf" srcId="{0F95E700-42FF-4985-A5C6-85BF8D3D2B44}" destId="{87902A70-97E5-4A47-841F-F149D9646A9D}" srcOrd="1" destOrd="0" presId="urn:microsoft.com/office/officeart/2005/8/layout/vList2"/>
    <dgm:cxn modelId="{49052877-8AB2-4612-AF91-ECC7A81B83A9}" type="presParOf" srcId="{0F95E700-42FF-4985-A5C6-85BF8D3D2B44}" destId="{E931A464-0FF3-4A17-96DF-F25F7665BE7D}" srcOrd="2" destOrd="0" presId="urn:microsoft.com/office/officeart/2005/8/layout/vList2"/>
    <dgm:cxn modelId="{DBF5D730-3B1D-4904-95CE-E69E04B6C4E7}" type="presParOf" srcId="{0F95E700-42FF-4985-A5C6-85BF8D3D2B44}" destId="{9EFEE0C1-2EDE-4500-B41B-F509AC843E2E}" srcOrd="3" destOrd="0" presId="urn:microsoft.com/office/officeart/2005/8/layout/vList2"/>
    <dgm:cxn modelId="{37DE0FE7-839A-4813-B46D-7ECC055762BB}" type="presParOf" srcId="{0F95E700-42FF-4985-A5C6-85BF8D3D2B44}" destId="{393DAC10-A791-4935-92A1-E2773644B914}" srcOrd="4" destOrd="0" presId="urn:microsoft.com/office/officeart/2005/8/layout/vList2"/>
    <dgm:cxn modelId="{567E0C9F-C4F9-47B3-A31C-B82582DCEB19}" type="presParOf" srcId="{0F95E700-42FF-4985-A5C6-85BF8D3D2B44}" destId="{B9B6A3A2-7DD9-48E2-89D7-FD60174AA6BD}" srcOrd="5" destOrd="0" presId="urn:microsoft.com/office/officeart/2005/8/layout/vList2"/>
    <dgm:cxn modelId="{18C8A5DA-BB76-4C12-A92B-E5C8986C61CE}" type="presParOf" srcId="{0F95E700-42FF-4985-A5C6-85BF8D3D2B44}" destId="{E5F6E1E7-D524-4F9B-9207-64F9E0A0C9B0}" srcOrd="6" destOrd="0" presId="urn:microsoft.com/office/officeart/2005/8/layout/vList2"/>
    <dgm:cxn modelId="{4BB97BE0-C8E7-4251-BABC-B3585938220C}" type="presParOf" srcId="{0F95E700-42FF-4985-A5C6-85BF8D3D2B44}" destId="{FFA1E0C7-8961-430C-A13E-62664C06F6C6}" srcOrd="7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CB21262-08BF-45B1-B1D0-A82D87A24BFA}">
      <dsp:nvSpPr>
        <dsp:cNvPr id="0" name=""/>
        <dsp:cNvSpPr/>
      </dsp:nvSpPr>
      <dsp:spPr>
        <a:xfrm>
          <a:off x="0" y="22259"/>
          <a:ext cx="7379629" cy="1584000"/>
        </a:xfrm>
        <a:prstGeom prst="rightArrow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7DCEA3-B825-4818-A0A7-CB3DD239549A}">
      <dsp:nvSpPr>
        <dsp:cNvPr id="0" name=""/>
        <dsp:cNvSpPr/>
      </dsp:nvSpPr>
      <dsp:spPr>
        <a:xfrm>
          <a:off x="5098765" y="418259"/>
          <a:ext cx="1873733" cy="792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23520" rIns="0" bIns="2235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200" kern="1200" dirty="0">
              <a:solidFill>
                <a:schemeClr val="bg1"/>
              </a:solidFill>
            </a:rPr>
            <a:t>SBOM</a:t>
          </a:r>
        </a:p>
      </dsp:txBody>
      <dsp:txXfrm>
        <a:off x="5098765" y="418259"/>
        <a:ext cx="1873733" cy="792000"/>
      </dsp:txXfrm>
    </dsp:sp>
    <dsp:sp modelId="{8A50F6D0-8C46-488A-BF64-5644D62AE91E}">
      <dsp:nvSpPr>
        <dsp:cNvPr id="0" name=""/>
        <dsp:cNvSpPr/>
      </dsp:nvSpPr>
      <dsp:spPr>
        <a:xfrm>
          <a:off x="2850284" y="418259"/>
          <a:ext cx="1873733" cy="792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23520" rIns="0" bIns="2235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200" kern="1200" dirty="0">
              <a:solidFill>
                <a:schemeClr val="bg1"/>
              </a:solidFill>
            </a:rPr>
            <a:t>SCA</a:t>
          </a:r>
        </a:p>
      </dsp:txBody>
      <dsp:txXfrm>
        <a:off x="2850284" y="418259"/>
        <a:ext cx="1873733" cy="792000"/>
      </dsp:txXfrm>
    </dsp:sp>
    <dsp:sp modelId="{687598FC-0DC4-4991-83D1-069381AAD50F}">
      <dsp:nvSpPr>
        <dsp:cNvPr id="0" name=""/>
        <dsp:cNvSpPr/>
      </dsp:nvSpPr>
      <dsp:spPr>
        <a:xfrm>
          <a:off x="601803" y="418259"/>
          <a:ext cx="1873733" cy="792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23520" rIns="0" bIns="2235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200" kern="1200" dirty="0" err="1">
              <a:solidFill>
                <a:schemeClr val="bg1"/>
              </a:solidFill>
            </a:rPr>
            <a:t>AppSec</a:t>
          </a:r>
          <a:endParaRPr lang="fr-FR" sz="2200" kern="1200" dirty="0">
            <a:solidFill>
              <a:schemeClr val="bg1"/>
            </a:solidFill>
          </a:endParaRPr>
        </a:p>
      </dsp:txBody>
      <dsp:txXfrm>
        <a:off x="601803" y="418259"/>
        <a:ext cx="1873733" cy="792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B51DB6-D61B-476D-8B35-ED4BD303BDF3}">
      <dsp:nvSpPr>
        <dsp:cNvPr id="0" name=""/>
        <dsp:cNvSpPr/>
      </dsp:nvSpPr>
      <dsp:spPr>
        <a:xfrm>
          <a:off x="0" y="10041"/>
          <a:ext cx="9360000" cy="79560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/>
            <a:t>Avoir une vision globale des vulnérabilités </a:t>
          </a:r>
          <a:r>
            <a:rPr lang="fr-FR" sz="2000" i="1" kern="1200" dirty="0"/>
            <a:t>Software Composition </a:t>
          </a:r>
          <a:r>
            <a:rPr lang="fr-FR" sz="2000" i="1" kern="1200" dirty="0" err="1"/>
            <a:t>Analysis</a:t>
          </a:r>
          <a:r>
            <a:rPr lang="fr-FR" sz="2000" kern="1200" dirty="0"/>
            <a:t> (SCA) en production</a:t>
          </a:r>
        </a:p>
      </dsp:txBody>
      <dsp:txXfrm>
        <a:off x="38838" y="48879"/>
        <a:ext cx="9282324" cy="717924"/>
      </dsp:txXfrm>
    </dsp:sp>
    <dsp:sp modelId="{EC75A886-E76A-4C78-9B8B-1CFBA4360E34}">
      <dsp:nvSpPr>
        <dsp:cNvPr id="0" name=""/>
        <dsp:cNvSpPr/>
      </dsp:nvSpPr>
      <dsp:spPr>
        <a:xfrm>
          <a:off x="0" y="863242"/>
          <a:ext cx="9360000" cy="79560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/>
            <a:t>En cas de nouvelle CVE (type </a:t>
          </a:r>
          <a:r>
            <a:rPr lang="fr-FR" sz="2000" kern="1200" dirty="0">
              <a:hlinkClick xmlns:r="http://schemas.openxmlformats.org/officeDocument/2006/relationships" r:id="rId1"/>
            </a:rPr>
            <a:t>log4shell</a:t>
          </a:r>
          <a:r>
            <a:rPr lang="fr-FR" sz="2000" kern="1200" dirty="0"/>
            <a:t>, </a:t>
          </a:r>
          <a:r>
            <a:rPr lang="fr-FR" sz="2000" kern="1200" dirty="0">
              <a:hlinkClick xmlns:r="http://schemas.openxmlformats.org/officeDocument/2006/relationships" r:id="rId2"/>
            </a:rPr>
            <a:t>Tomcat RCE</a:t>
          </a:r>
          <a:r>
            <a:rPr lang="fr-FR" sz="2000" kern="1200" dirty="0"/>
            <a:t>…), identifier rapidement les applications vulnérables en production</a:t>
          </a:r>
        </a:p>
      </dsp:txBody>
      <dsp:txXfrm>
        <a:off x="38838" y="902080"/>
        <a:ext cx="9282324" cy="717924"/>
      </dsp:txXfrm>
    </dsp:sp>
    <dsp:sp modelId="{D630A988-8AD4-41D0-9DB5-D3067E3D7486}">
      <dsp:nvSpPr>
        <dsp:cNvPr id="0" name=""/>
        <dsp:cNvSpPr/>
      </dsp:nvSpPr>
      <dsp:spPr>
        <a:xfrm>
          <a:off x="0" y="1658842"/>
          <a:ext cx="9360000" cy="4968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7180" tIns="25400" rIns="142240" bIns="2540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fr-FR" sz="1600" kern="1200" dirty="0"/>
            <a:t>Attention : un scan SCA est fait sur le dernier tag de release. Cf les cas où il n’est pas déployé en prod.</a:t>
          </a:r>
        </a:p>
      </dsp:txBody>
      <dsp:txXfrm>
        <a:off x="0" y="1658842"/>
        <a:ext cx="9360000" cy="4968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D6A54BF-938B-430D-830B-3B2372D2FAE5}">
      <dsp:nvSpPr>
        <dsp:cNvPr id="0" name=""/>
        <dsp:cNvSpPr/>
      </dsp:nvSpPr>
      <dsp:spPr>
        <a:xfrm>
          <a:off x="0" y="197902"/>
          <a:ext cx="9360000" cy="455715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kern="1200" dirty="0"/>
            <a:t>Conserver un inventaire + un historique auditable du SCA en production </a:t>
          </a:r>
        </a:p>
      </dsp:txBody>
      <dsp:txXfrm>
        <a:off x="22246" y="220148"/>
        <a:ext cx="9315508" cy="411223"/>
      </dsp:txXfrm>
    </dsp:sp>
    <dsp:sp modelId="{E931A464-0FF3-4A17-96DF-F25F7665BE7D}">
      <dsp:nvSpPr>
        <dsp:cNvPr id="0" name=""/>
        <dsp:cNvSpPr/>
      </dsp:nvSpPr>
      <dsp:spPr>
        <a:xfrm>
          <a:off x="0" y="708337"/>
          <a:ext cx="9360000" cy="455715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kern="1200" dirty="0">
              <a:hlinkClick xmlns:r="http://schemas.openxmlformats.org/officeDocument/2006/relationships" r:id="rId1"/>
            </a:rPr>
            <a:t>Cyber </a:t>
          </a:r>
          <a:r>
            <a:rPr lang="fr-FR" sz="1700" kern="1200" dirty="0" err="1">
              <a:hlinkClick xmlns:r="http://schemas.openxmlformats.org/officeDocument/2006/relationships" r:id="rId1"/>
            </a:rPr>
            <a:t>Resilience</a:t>
          </a:r>
          <a:r>
            <a:rPr lang="fr-FR" sz="1700" kern="1200" dirty="0">
              <a:hlinkClick xmlns:r="http://schemas.openxmlformats.org/officeDocument/2006/relationships" r:id="rId1"/>
            </a:rPr>
            <a:t> </a:t>
          </a:r>
          <a:r>
            <a:rPr lang="fr-FR" sz="1700" kern="1200" dirty="0" err="1">
              <a:hlinkClick xmlns:r="http://schemas.openxmlformats.org/officeDocument/2006/relationships" r:id="rId1"/>
            </a:rPr>
            <a:t>Act</a:t>
          </a:r>
          <a:endParaRPr lang="fr-FR" sz="1700" kern="1200" dirty="0"/>
        </a:p>
      </dsp:txBody>
      <dsp:txXfrm>
        <a:off x="22246" y="730583"/>
        <a:ext cx="9315508" cy="411223"/>
      </dsp:txXfrm>
    </dsp:sp>
    <dsp:sp modelId="{9EFEE0C1-2EDE-4500-B41B-F509AC843E2E}">
      <dsp:nvSpPr>
        <dsp:cNvPr id="0" name=""/>
        <dsp:cNvSpPr/>
      </dsp:nvSpPr>
      <dsp:spPr>
        <a:xfrm>
          <a:off x="455176" y="1164052"/>
          <a:ext cx="8449646" cy="13765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7180" tIns="21590" rIns="120904" bIns="21590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300" kern="1200" dirty="0"/>
            <a:t>“In order to facilitate vulnerability analysis, manufacturers should identify and document components contained in the products with digital elements, including by drawing up an SBOM”</a:t>
          </a:r>
          <a:br>
            <a:rPr lang="en-US" sz="1300" kern="1200" dirty="0"/>
          </a:br>
          <a:r>
            <a:rPr lang="en-US" sz="1300" kern="1200" dirty="0"/>
            <a:t>(77)</a:t>
          </a:r>
          <a:endParaRPr lang="fr-FR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300" kern="1200" dirty="0"/>
            <a:t>“[…] market surveillance authorities may request manufacturers of such categories of products with digital elements to provide the relevant software bills of materials”</a:t>
          </a:r>
          <a:br>
            <a:rPr lang="fr-FR" sz="1300" kern="1200" dirty="0"/>
          </a:br>
          <a:r>
            <a:rPr lang="fr-FR" sz="1300" kern="1200" dirty="0"/>
            <a:t>Article 13. 25.</a:t>
          </a:r>
        </a:p>
      </dsp:txBody>
      <dsp:txXfrm>
        <a:off x="455176" y="1164052"/>
        <a:ext cx="8449646" cy="1376549"/>
      </dsp:txXfrm>
    </dsp:sp>
    <dsp:sp modelId="{393DAC10-A791-4935-92A1-E2773644B914}">
      <dsp:nvSpPr>
        <dsp:cNvPr id="0" name=""/>
        <dsp:cNvSpPr/>
      </dsp:nvSpPr>
      <dsp:spPr>
        <a:xfrm>
          <a:off x="0" y="2540602"/>
          <a:ext cx="9360000" cy="455715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kern="1200" dirty="0"/>
            <a:t>PCI DSS v4.0</a:t>
          </a:r>
        </a:p>
      </dsp:txBody>
      <dsp:txXfrm>
        <a:off x="22246" y="2562848"/>
        <a:ext cx="9315508" cy="411223"/>
      </dsp:txXfrm>
    </dsp:sp>
    <dsp:sp modelId="{B9B6A3A2-7DD9-48E2-89D7-FD60174AA6BD}">
      <dsp:nvSpPr>
        <dsp:cNvPr id="0" name=""/>
        <dsp:cNvSpPr/>
      </dsp:nvSpPr>
      <dsp:spPr>
        <a:xfrm>
          <a:off x="0" y="2996317"/>
          <a:ext cx="9360000" cy="8849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7180" tIns="21590" rIns="120904" bIns="21590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300" kern="1200" dirty="0"/>
            <a:t>“An inventory of bespoke and custom software, and third-party software components incorporated into bespoke and custom software is maintained to facilitate vulnerability and patch management.”</a:t>
          </a:r>
          <a:br>
            <a:rPr lang="en-US" sz="1300" kern="1200" dirty="0"/>
          </a:br>
          <a:r>
            <a:rPr lang="fr-FR" sz="1300" kern="1200" dirty="0"/>
            <a:t>Section 6.3.2</a:t>
          </a:r>
        </a:p>
      </dsp:txBody>
      <dsp:txXfrm>
        <a:off x="0" y="2996317"/>
        <a:ext cx="9360000" cy="884924"/>
      </dsp:txXfrm>
    </dsp:sp>
    <dsp:sp modelId="{E5F6E1E7-D524-4F9B-9207-64F9E0A0C9B0}">
      <dsp:nvSpPr>
        <dsp:cNvPr id="0" name=""/>
        <dsp:cNvSpPr/>
      </dsp:nvSpPr>
      <dsp:spPr>
        <a:xfrm>
          <a:off x="0" y="3881242"/>
          <a:ext cx="9360000" cy="455715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kern="1200" dirty="0"/>
            <a:t>Portabilité et </a:t>
          </a:r>
          <a:r>
            <a:rPr lang="fr-FR" sz="1700" kern="1200" dirty="0" err="1"/>
            <a:t>downstream</a:t>
          </a:r>
          <a:r>
            <a:rPr lang="fr-FR" sz="1700" kern="1200" dirty="0"/>
            <a:t> use</a:t>
          </a:r>
        </a:p>
      </dsp:txBody>
      <dsp:txXfrm>
        <a:off x="22246" y="3903488"/>
        <a:ext cx="9315508" cy="411223"/>
      </dsp:txXfrm>
    </dsp:sp>
    <dsp:sp modelId="{FFA1E0C7-8961-430C-A13E-62664C06F6C6}">
      <dsp:nvSpPr>
        <dsp:cNvPr id="0" name=""/>
        <dsp:cNvSpPr/>
      </dsp:nvSpPr>
      <dsp:spPr>
        <a:xfrm>
          <a:off x="0" y="4336957"/>
          <a:ext cx="9360000" cy="7276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7180" tIns="21590" rIns="120904" bIns="21590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fr-FR" sz="1300" kern="1200" dirty="0"/>
            <a:t>Conformité à un standard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fr-FR" sz="1300" kern="1200" dirty="0"/>
            <a:t>Usage pour </a:t>
          </a:r>
          <a:r>
            <a:rPr lang="fr-FR" sz="1300" i="1" kern="1200" dirty="0" err="1"/>
            <a:t>dependency</a:t>
          </a:r>
          <a:r>
            <a:rPr lang="fr-FR" sz="1300" i="1" kern="1200" dirty="0"/>
            <a:t> trackers</a:t>
          </a:r>
          <a:r>
            <a:rPr lang="fr-FR" sz="1300" kern="1200" dirty="0"/>
            <a:t>, outils </a:t>
          </a:r>
          <a:r>
            <a:rPr lang="fr-FR" sz="1300" i="1" kern="1200" dirty="0" err="1"/>
            <a:t>forensics</a:t>
          </a:r>
          <a:r>
            <a:rPr lang="fr-FR" sz="1300" kern="1200" dirty="0"/>
            <a:t>, auditeurs.</a:t>
          </a:r>
          <a:br>
            <a:rPr lang="fr-FR" sz="1300" kern="1200" dirty="0"/>
          </a:br>
          <a:r>
            <a:rPr lang="fr-FR" sz="1300" kern="1200" dirty="0"/>
            <a:t>Par exemple, on n’est plus adhérent à un outil de SCA (comme IQ Server)</a:t>
          </a:r>
        </a:p>
      </dsp:txBody>
      <dsp:txXfrm>
        <a:off x="0" y="4336957"/>
        <a:ext cx="9360000" cy="72760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3">
  <dgm:title val=""/>
  <dgm:desc val=""/>
  <dgm:catLst>
    <dgm:cat type="process" pri="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 chOrder="t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dummy" refType="w"/>
      <dgm:constr type="h" for="ch" forName="dummy" refType="h"/>
      <dgm:constr type="h" for="ch" forName="dummy" refType="w" refFor="ch" refForName="dummy" op="lte" fact="0.4"/>
      <dgm:constr type="ctrX" for="ch" forName="dummy" refType="w" fact="0.5"/>
      <dgm:constr type="ctrY" for="ch" forName="dummy" refType="h" fact="0.5"/>
      <dgm:constr type="w" for="ch" forName="linH" refType="w"/>
      <dgm:constr type="h" for="ch" forName="linH" refType="h"/>
      <dgm:constr type="ctrX" for="ch" forName="linH" refType="w" fact="0.5"/>
      <dgm:constr type="ctrY" for="ch" forName="linH" refType="h" fact="0.5"/>
      <dgm:constr type="userP" for="ch" forName="linH" refType="h" refFor="ch" refForName="dummy" fact="0.25"/>
      <dgm:constr type="userT" for="des" forName="parTx" refType="w" refFor="ch" refForName="dummy" fact="0.2"/>
    </dgm:constrLst>
    <dgm:ruleLst/>
    <dgm:layoutNode name="dummy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linH">
      <dgm:choose name="Name1">
        <dgm:if name="Name2" func="var" arg="dir" op="equ" val="norm">
          <dgm:alg type="lin">
            <dgm:param type="linDir" val="fromL"/>
            <dgm:param type="nodeVertAlign" val="t"/>
          </dgm:alg>
        </dgm:if>
        <dgm:else name="Name3">
          <dgm:alg type="lin">
            <dgm:param type="linDir" val="fromR"/>
            <dgm:param type="nodeVertAlign" val="t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primFontSz" for="des" forName="parTx" val="65"/>
        <dgm:constr type="primFontSz" for="des" forName="desTx" refType="primFontSz" refFor="des" refForName="parTx" op="equ"/>
        <dgm:constr type="h" for="des" forName="parTx" refType="primFontSz" refFor="des" refForName="parTx"/>
        <dgm:constr type="h" for="des" forName="desTx" refType="primFontSz" refFor="des" refForName="parTx" fact="0.5"/>
        <dgm:constr type="h" for="des" forName="parTx" op="equ"/>
        <dgm:constr type="h" for="des" forName="desTx" op="equ"/>
        <dgm:constr type="h" for="ch" forName="backgroundArrow" refType="primFontSz" refFor="des" refForName="parTx" fact="2"/>
        <dgm:constr type="h" for="ch" forName="backgroundArrow" refType="h" refFor="des" refForName="parTx" op="lte" fact="2"/>
        <dgm:constr type="h" for="ch" forName="backgroundArrow" refType="h" refFor="des" refForName="parTx" op="gte" fact="2"/>
        <dgm:constr type="h" for="des" forName="spVertical1" refType="primFontSz" refFor="des" refForName="parTx" fact="0.5"/>
        <dgm:constr type="h" for="des" forName="spVertical1" refType="h" refFor="des" refForName="parTx" op="lte" fact="0.5"/>
        <dgm:constr type="h" for="des" forName="spVertical1" refType="h" refFor="des" refForName="parTx" op="gte" fact="0.5"/>
        <dgm:constr type="h" for="des" forName="spVertical2" refType="primFontSz" refFor="des" refForName="parTx" fact="0.5"/>
        <dgm:constr type="h" for="des" forName="spVertical2" refType="h" refFor="des" refForName="parTx" op="lte" fact="0.5"/>
        <dgm:constr type="h" for="des" forName="spVertical2" refType="h" refFor="des" refForName="parTx" op="gte" fact="0.5"/>
        <dgm:constr type="h" for="des" forName="spVertical3" refType="primFontSz" refFor="des" refForName="parTx" fact="-0.4"/>
        <dgm:constr type="h" for="des" forName="spVertical3" refType="h" refFor="des" refForName="parTx" op="lte" fact="-0.4"/>
        <dgm:constr type="h" for="des" forName="spVertical3" refType="h" refFor="des" refForName="parTx" op="gte" fact="-0.4"/>
        <dgm:constr type="w" for="ch" forName="backgroundArrow" refType="w"/>
        <dgm:constr type="w" for="ch" forName="negArrow" refType="w" fact="-1"/>
        <dgm:constr type="w" for="ch" forName="linV" refType="w"/>
        <dgm:constr type="w" for="ch" forName="space" refType="w" refFor="ch" refForName="linV" fact="0.2"/>
        <dgm:constr type="w" for="ch" forName="padding1" refType="w" fact="0.08"/>
        <dgm:constr type="userP"/>
        <dgm:constr type="w" for="ch" forName="padding2" refType="userP"/>
      </dgm:constrLst>
      <dgm:ruleLst>
        <dgm:rule type="w" for="ch" forName="linV" val="0" fact="NaN" max="NaN"/>
        <dgm:rule type="primFontSz" for="des" forName="parTx" val="5" fact="NaN" max="NaN"/>
      </dgm:ruleLst>
      <dgm:layoutNode name="padding1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forEach name="Name4" axis="ch" ptType="node">
        <dgm:layoutNode name="linV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spVertical1" refType="w"/>
            <dgm:constr type="w" for="ch" forName="parTx" refType="w"/>
            <dgm:constr type="w" for="ch" forName="spVertical2" refType="w"/>
            <dgm:constr type="w" for="ch" forName="spVertical3" refType="w"/>
            <dgm:constr type="w" for="ch" forName="desTx" refType="w"/>
          </dgm:constrLst>
          <dgm:ruleLst/>
          <dgm:layoutNode name="spVertical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parTx" styleLbl="revTx">
            <dgm:varLst>
              <dgm:chMax val="0"/>
              <dgm:chPref val="0"/>
              <dgm:bulletEnabled val="1"/>
            </dgm:varLst>
            <dgm:choose name="Name5">
              <dgm:if name="Name6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">
                <dgm:alg type="tx">
                  <dgm:param type="parTxLTRAlign" val="ctr"/>
                  <dgm:param type="parTxRTLAlign" val="ct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hoose name="Name8">
              <dgm:if name="Name9" func="var" arg="dir" op="equ" val="norm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if>
              <dgm:else name="Name10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else>
            </dgm:choose>
            <dgm:ruleLst>
              <dgm:rule type="h" val="INF" fact="NaN" max="NaN"/>
            </dgm:ruleLst>
          </dgm:layoutNode>
          <dgm:layoutNode name="spVertical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pVertical3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choose name="Name11">
            <dgm:if name="Name12" axis="ch" ptType="node" func="cnt" op="gte" val="1">
              <dgm:layoutNode name="desTx" styleLbl="revTx">
                <dgm:varLst>
                  <dgm:bulletEnabled val="1"/>
                </dgm:varLst>
                <dgm:alg type="tx">
                  <dgm:param type="stBulletLvl" val="1"/>
                </dgm:alg>
                <dgm:shape xmlns:r="http://schemas.openxmlformats.org/officeDocument/2006/relationships" type="rect" r:blip="">
                  <dgm:adjLst/>
                </dgm:shape>
                <dgm:presOf axis="des" ptType="node"/>
                <dgm:constrLst>
                  <dgm:constr type="tMarg"/>
                  <dgm:constr type="bMarg"/>
                  <dgm:constr type="rMarg"/>
                  <dgm:constr type="lMarg"/>
                </dgm:constrLst>
                <dgm:ruleLst>
                  <dgm:rule type="h" val="INF" fact="NaN" max="NaN"/>
                </dgm:ruleLst>
              </dgm:layoutNode>
            </dgm:if>
            <dgm:else name="Name13"/>
          </dgm:choose>
        </dgm:layoutNod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  <dgm:layoutNode name="padding2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negArrow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backgroundArrow" styleLbl="node1">
        <dgm:alg type="sp"/>
        <dgm:choose name="Name15">
          <dgm:if name="Name16" func="var" arg="dir" op="equ" val="norm">
            <dgm:shape xmlns:r="http://schemas.openxmlformats.org/officeDocument/2006/relationships" type="rightArrow" r:blip="">
              <dgm:adjLst/>
            </dgm:shape>
          </dgm:if>
          <dgm:else name="Name17">
            <dgm:shape xmlns:r="http://schemas.openxmlformats.org/officeDocument/2006/relationships" type="leftArrow" r:blip="">
              <dgm:adjLst/>
            </dgm:shape>
          </dgm:else>
        </dgm:choose>
        <dgm:presOf/>
        <dgm:constrLst/>
        <dgm:ruleLst/>
      </dgm:layoutNode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101875-1732-4D3A-AE0A-02125039605F}" type="datetimeFigureOut">
              <a:rPr lang="fr-FR" smtClean="0"/>
              <a:t>19/06/2025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4DA131-B735-44C6-A8EE-C3B7836E795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456699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"</a:t>
            </a:r>
            <a:r>
              <a:rPr lang="fr-FR" dirty="0" err="1"/>
              <a:t>AppSec</a:t>
            </a:r>
            <a:r>
              <a:rPr lang="fr-FR" dirty="0"/>
              <a:t> SBOM"</a:t>
            </a:r>
          </a:p>
          <a:p>
            <a:r>
              <a:rPr lang="fr-FR" dirty="0"/>
              <a:t>    </a:t>
            </a:r>
            <a:r>
              <a:rPr lang="fr-FR" dirty="0" err="1"/>
              <a:t>AppSec</a:t>
            </a:r>
            <a:endParaRPr lang="fr-FR" dirty="0"/>
          </a:p>
          <a:p>
            <a:r>
              <a:rPr lang="fr-FR" dirty="0"/>
              <a:t>        Sécurité applicative</a:t>
            </a:r>
          </a:p>
          <a:p>
            <a:r>
              <a:rPr lang="fr-FR" dirty="0"/>
              <a:t>        Domaine de la cybersécurité</a:t>
            </a:r>
          </a:p>
          <a:p>
            <a:r>
              <a:rPr lang="fr-FR" dirty="0"/>
              <a:t>        Le métier : </a:t>
            </a:r>
            <a:r>
              <a:rPr lang="fr-FR" dirty="0" err="1"/>
              <a:t>cf</a:t>
            </a:r>
            <a:r>
              <a:rPr lang="fr-FR" dirty="0"/>
              <a:t> Open Worldwide Application Security Project</a:t>
            </a:r>
          </a:p>
          <a:p>
            <a:r>
              <a:rPr lang="fr-FR" dirty="0"/>
              <a:t>            Les top 10</a:t>
            </a:r>
          </a:p>
          <a:p>
            <a:r>
              <a:rPr lang="fr-FR" dirty="0"/>
              <a:t>                https://owasp.org/www-project-top-ten/</a:t>
            </a:r>
          </a:p>
          <a:p>
            <a:r>
              <a:rPr lang="fr-FR" dirty="0"/>
              <a:t>                https://owasp.org/API-Security/editions/2023/en/0x11-t10/</a:t>
            </a:r>
          </a:p>
          <a:p>
            <a:r>
              <a:rPr lang="fr-FR" dirty="0"/>
              <a:t>                https://owasp.org/www-project-mobile-top-10/</a:t>
            </a:r>
          </a:p>
          <a:p>
            <a:r>
              <a:rPr lang="fr-FR" dirty="0"/>
              <a:t>            Projets</a:t>
            </a:r>
          </a:p>
          <a:p>
            <a:r>
              <a:rPr lang="fr-FR" dirty="0"/>
              <a:t>                Secure headers</a:t>
            </a:r>
          </a:p>
          <a:p>
            <a:r>
              <a:rPr lang="fr-FR" dirty="0"/>
              <a:t>                    https://owasp.org/www-project-secure-headers/</a:t>
            </a:r>
          </a:p>
          <a:p>
            <a:r>
              <a:rPr lang="fr-FR" dirty="0"/>
              <a:t>            Méthodologie</a:t>
            </a:r>
          </a:p>
          <a:p>
            <a:r>
              <a:rPr lang="fr-FR" dirty="0"/>
              <a:t>                Revue de code sécurité</a:t>
            </a:r>
          </a:p>
          <a:p>
            <a:r>
              <a:rPr lang="fr-FR" dirty="0"/>
              <a:t>                    https://owasp.org/www-project-code-review-guide/</a:t>
            </a:r>
          </a:p>
          <a:p>
            <a:r>
              <a:rPr lang="fr-FR" dirty="0"/>
              <a:t>                Culture sécurité / </a:t>
            </a:r>
            <a:r>
              <a:rPr lang="fr-FR" dirty="0" err="1"/>
              <a:t>security</a:t>
            </a:r>
            <a:r>
              <a:rPr lang="fr-FR" dirty="0"/>
              <a:t> champions</a:t>
            </a:r>
          </a:p>
          <a:p>
            <a:r>
              <a:rPr lang="fr-FR" dirty="0"/>
              <a:t>                    https://owasp.org/www-project-security-culture/v10/4-Security_Champions/</a:t>
            </a:r>
          </a:p>
          <a:p>
            <a:r>
              <a:rPr lang="fr-FR" dirty="0"/>
              <a:t>                Guide pour les </a:t>
            </a:r>
            <a:r>
              <a:rPr lang="fr-FR" dirty="0" err="1"/>
              <a:t>security</a:t>
            </a:r>
            <a:r>
              <a:rPr lang="fr-FR" dirty="0"/>
              <a:t> champions</a:t>
            </a:r>
          </a:p>
          <a:p>
            <a:r>
              <a:rPr lang="fr-FR"/>
              <a:t>                    https://securitychampions.owasp.org/</a:t>
            </a:r>
            <a:endParaRPr lang="fr-FR" dirty="0"/>
          </a:p>
          <a:p>
            <a:r>
              <a:rPr lang="fr-FR" dirty="0"/>
              <a:t>                </a:t>
            </a:r>
            <a:r>
              <a:rPr lang="fr-FR" dirty="0" err="1"/>
              <a:t>Threat</a:t>
            </a:r>
            <a:r>
              <a:rPr lang="fr-FR" dirty="0"/>
              <a:t> modeling</a:t>
            </a:r>
          </a:p>
          <a:p>
            <a:r>
              <a:rPr lang="fr-FR" dirty="0"/>
              <a:t>                    https://owasp.org/www-community/Threat_Modeling_Process</a:t>
            </a:r>
          </a:p>
          <a:p>
            <a:r>
              <a:rPr lang="fr-FR" dirty="0"/>
              <a:t>                    https://cheatsheetseries.owasp.org/cheatsheets/Threat_Modeling_Cheat_Sheet.html</a:t>
            </a:r>
          </a:p>
          <a:p>
            <a:r>
              <a:rPr lang="fr-FR" dirty="0"/>
              <a:t>            Modèles de maturité</a:t>
            </a:r>
          </a:p>
          <a:p>
            <a:r>
              <a:rPr lang="fr-FR" dirty="0"/>
              <a:t>                Cycle de développement sécurisé</a:t>
            </a:r>
          </a:p>
          <a:p>
            <a:r>
              <a:rPr lang="fr-FR" dirty="0"/>
              <a:t>                    https://owasp.org/www-project-samm/</a:t>
            </a:r>
          </a:p>
          <a:p>
            <a:r>
              <a:rPr lang="fr-FR" dirty="0"/>
              <a:t>                </a:t>
            </a:r>
            <a:r>
              <a:rPr lang="fr-FR" dirty="0" err="1"/>
              <a:t>DevSecOps</a:t>
            </a:r>
            <a:endParaRPr lang="fr-FR" dirty="0"/>
          </a:p>
          <a:p>
            <a:r>
              <a:rPr lang="fr-FR" dirty="0"/>
              <a:t>                    https://owasp.org/www-project-devsecops-maturity-model/</a:t>
            </a:r>
          </a:p>
          <a:p>
            <a:r>
              <a:rPr lang="fr-FR" dirty="0"/>
              <a:t>            Outils</a:t>
            </a:r>
          </a:p>
          <a:p>
            <a:r>
              <a:rPr lang="fr-FR" dirty="0"/>
              <a:t>                https://owasp.org/www-community/Source_Code_Analysis_Tools</a:t>
            </a:r>
          </a:p>
          <a:p>
            <a:r>
              <a:rPr lang="fr-FR" dirty="0"/>
              <a:t>                https://owasp.org/www-project-threat-dragon/</a:t>
            </a:r>
          </a:p>
          <a:p>
            <a:r>
              <a:rPr lang="fr-FR" dirty="0"/>
              <a:t>    SBOM</a:t>
            </a:r>
          </a:p>
          <a:p>
            <a:r>
              <a:rPr lang="fr-FR" dirty="0"/>
              <a:t>        </a:t>
            </a:r>
            <a:r>
              <a:rPr lang="fr-FR" dirty="0" err="1"/>
              <a:t>AppSec</a:t>
            </a:r>
            <a:r>
              <a:rPr lang="fr-FR" dirty="0"/>
              <a:t> &gt; Application Composition (SCA) &gt; SBOM</a:t>
            </a:r>
          </a:p>
          <a:p>
            <a:r>
              <a:rPr lang="fr-FR" dirty="0"/>
              <a:t>            SCA : process permanent de détection et d'analyse des vulnérabilités</a:t>
            </a:r>
          </a:p>
          <a:p>
            <a:r>
              <a:rPr lang="fr-FR" dirty="0"/>
              <a:t>            SBOM : fichier d'inventaire statique des dépendances pour un livrable</a:t>
            </a:r>
          </a:p>
          <a:p>
            <a:r>
              <a:rPr lang="fr-FR" dirty="0"/>
              <a:t>            On peut faire du SCA sans générer de SBOM</a:t>
            </a:r>
          </a:p>
          <a:p>
            <a:r>
              <a:rPr lang="fr-FR" dirty="0"/>
              <a:t>            Apport des SBOM :</a:t>
            </a:r>
          </a:p>
          <a:p>
            <a:r>
              <a:rPr lang="fr-FR" dirty="0"/>
              <a:t>                Portabilité et conformité à un standard (</a:t>
            </a:r>
            <a:r>
              <a:rPr lang="fr-FR" dirty="0" err="1"/>
              <a:t>CycloneDX</a:t>
            </a:r>
            <a:r>
              <a:rPr lang="fr-FR" dirty="0"/>
              <a:t>, SPDX)</a:t>
            </a:r>
          </a:p>
          <a:p>
            <a:r>
              <a:rPr lang="fr-FR" dirty="0"/>
              <a:t>                Conformité règlementaire</a:t>
            </a:r>
          </a:p>
          <a:p>
            <a:r>
              <a:rPr lang="fr-FR" dirty="0"/>
              <a:t>                "</a:t>
            </a:r>
            <a:r>
              <a:rPr lang="fr-FR" dirty="0" err="1"/>
              <a:t>downstream</a:t>
            </a:r>
            <a:r>
              <a:rPr lang="fr-FR" dirty="0"/>
              <a:t> use". Les outils d’analyse de vulnérabilités peuvent être cloisonnés ; en revanche, un SBOM peut être utilisé ultérieurement par d’autres outils (</a:t>
            </a:r>
            <a:r>
              <a:rPr lang="fr-FR" dirty="0" err="1"/>
              <a:t>dependency</a:t>
            </a:r>
            <a:r>
              <a:rPr lang="fr-FR" dirty="0"/>
              <a:t> trackers, outils </a:t>
            </a:r>
            <a:r>
              <a:rPr lang="fr-FR" dirty="0" err="1"/>
              <a:t>forensics</a:t>
            </a:r>
            <a:r>
              <a:rPr lang="fr-FR" dirty="0"/>
              <a:t>, auditeurs).</a:t>
            </a:r>
          </a:p>
          <a:p>
            <a:r>
              <a:rPr lang="fr-FR" dirty="0"/>
              <a:t>                "</a:t>
            </a:r>
            <a:r>
              <a:rPr lang="fr-FR" dirty="0" err="1"/>
              <a:t>produce</a:t>
            </a:r>
            <a:r>
              <a:rPr lang="fr-FR" dirty="0"/>
              <a:t> and </a:t>
            </a:r>
            <a:r>
              <a:rPr lang="fr-FR" dirty="0" err="1"/>
              <a:t>share</a:t>
            </a:r>
            <a:r>
              <a:rPr lang="fr-FR" dirty="0"/>
              <a:t>". approche plus collaborative et plus résiliente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4DA131-B735-44C6-A8EE-C3B7836E7951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595061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DevOps : culture d’entreprise qui vise à faire collaborer les </a:t>
            </a:r>
            <a:r>
              <a:rPr lang="fr-FR" dirty="0" err="1"/>
              <a:t>dév</a:t>
            </a:r>
            <a:r>
              <a:rPr lang="fr-FR" dirty="0"/>
              <a:t> et les </a:t>
            </a:r>
            <a:r>
              <a:rPr lang="fr-FR" dirty="0" err="1"/>
              <a:t>ops</a:t>
            </a:r>
            <a:endParaRPr lang="fr-FR" dirty="0"/>
          </a:p>
          <a:p>
            <a:r>
              <a:rPr lang="fr-FR" dirty="0"/>
              <a:t>La sécurité, le Machine Learning, l’optimisation financière sont des métiers.</a:t>
            </a:r>
          </a:p>
          <a:p>
            <a:r>
              <a:rPr lang="fr-FR" dirty="0"/>
              <a:t>On peut ajouter tout ce qu’on veut. Par exemple si on souhaite que la </a:t>
            </a:r>
            <a:r>
              <a:rPr lang="fr-FR" dirty="0" err="1"/>
              <a:t>toolchain</a:t>
            </a:r>
            <a:r>
              <a:rPr lang="fr-FR" dirty="0"/>
              <a:t> (Forge logicielle) soit optimisée (performances), on fait du </a:t>
            </a:r>
            <a:r>
              <a:rPr lang="fr-FR" dirty="0" err="1"/>
              <a:t>DevPerfOps</a:t>
            </a:r>
            <a:r>
              <a:rPr lang="fr-FR" dirty="0"/>
              <a:t>…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4DA131-B735-44C6-A8EE-C3B7836E7951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19137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Retenir 1 chose : « </a:t>
            </a:r>
            <a:r>
              <a:rPr lang="fr-FR" dirty="0" err="1"/>
              <a:t>DevSecOps</a:t>
            </a:r>
            <a:r>
              <a:rPr lang="fr-FR" dirty="0"/>
              <a:t> » controversé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Les gens sérieux parlent de sécurité applicative</a:t>
            </a:r>
          </a:p>
          <a:p>
            <a:r>
              <a:rPr lang="fr-FR" dirty="0"/>
              <a:t>La sécurité applicative inclut la sécurisation dans le cycle de vie du développement logiciel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4DA131-B735-44C6-A8EE-C3B7836E7951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78959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4DA131-B735-44C6-A8EE-C3B7836E7951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84820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4DA131-B735-44C6-A8EE-C3B7836E7951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103336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Besoins SCA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4DA131-B735-44C6-A8EE-C3B7836E7951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627278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 Apport des SBOM :</a:t>
            </a:r>
          </a:p>
          <a:p>
            <a:r>
              <a:rPr lang="fr-FR" dirty="0"/>
              <a:t>                Portabilité et conformité à un standard (</a:t>
            </a:r>
            <a:r>
              <a:rPr lang="fr-FR" dirty="0" err="1"/>
              <a:t>CycloneDX</a:t>
            </a:r>
            <a:r>
              <a:rPr lang="fr-FR" dirty="0"/>
              <a:t>, SPDX)</a:t>
            </a:r>
          </a:p>
          <a:p>
            <a:r>
              <a:rPr lang="fr-FR" dirty="0"/>
              <a:t>                Conformité règlementaire</a:t>
            </a:r>
          </a:p>
          <a:p>
            <a:r>
              <a:rPr lang="fr-FR" dirty="0"/>
              <a:t>                "</a:t>
            </a:r>
            <a:r>
              <a:rPr lang="fr-FR" dirty="0" err="1"/>
              <a:t>downstream</a:t>
            </a:r>
            <a:r>
              <a:rPr lang="fr-FR" dirty="0"/>
              <a:t> use". Les outils d’analyse de vulnérabilités peuvent être cloisonnés ; en revanche, un SBOM peut être utilisé ultérieurement par d’autres outils (</a:t>
            </a:r>
            <a:r>
              <a:rPr lang="fr-FR" dirty="0" err="1"/>
              <a:t>dependency</a:t>
            </a:r>
            <a:r>
              <a:rPr lang="fr-FR" dirty="0"/>
              <a:t> trackers, outils </a:t>
            </a:r>
            <a:r>
              <a:rPr lang="fr-FR" dirty="0" err="1"/>
              <a:t>forensics</a:t>
            </a:r>
            <a:r>
              <a:rPr lang="fr-FR" dirty="0"/>
              <a:t>, auditeurs).</a:t>
            </a:r>
          </a:p>
          <a:p>
            <a:r>
              <a:rPr lang="fr-FR" dirty="0"/>
              <a:t>                "</a:t>
            </a:r>
            <a:r>
              <a:rPr lang="fr-FR" dirty="0" err="1"/>
              <a:t>produce</a:t>
            </a:r>
            <a:r>
              <a:rPr lang="fr-FR" dirty="0"/>
              <a:t> and </a:t>
            </a:r>
            <a:r>
              <a:rPr lang="fr-FR" dirty="0" err="1"/>
              <a:t>share</a:t>
            </a:r>
            <a:r>
              <a:rPr lang="fr-FR" dirty="0"/>
              <a:t>". approche plus collaborative et plus résiliente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4DA131-B735-44C6-A8EE-C3B7836E7951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442995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https://docs.dependencytrack.org/</a:t>
            </a:r>
            <a:r>
              <a:rPr lang="fr-FR" dirty="0" err="1"/>
              <a:t>getting-started</a:t>
            </a:r>
            <a:r>
              <a:rPr lang="fr-FR" dirty="0"/>
              <a:t>/</a:t>
            </a:r>
            <a:r>
              <a:rPr lang="fr-FR" dirty="0" err="1"/>
              <a:t>deploy</a:t>
            </a:r>
            <a:r>
              <a:rPr lang="fr-FR" dirty="0"/>
              <a:t>-docker/#quickstart-manual-exécution</a:t>
            </a:r>
          </a:p>
          <a:p>
            <a:endParaRPr lang="fr-FR" dirty="0"/>
          </a:p>
          <a:p>
            <a:r>
              <a:rPr lang="fr-FR" dirty="0"/>
              <a:t>https://docs.dependencytrack.org/getting-started/initial-startup/</a:t>
            </a:r>
          </a:p>
          <a:p>
            <a:endParaRPr lang="fr-FR" dirty="0"/>
          </a:p>
          <a:p>
            <a:r>
              <a:rPr lang="en-US" dirty="0"/>
              <a:t>docker container run -d -m 8192m -p 8080:8080 --name dependency-track -v dependency-track:/data </a:t>
            </a:r>
            <a:r>
              <a:rPr lang="en-US" dirty="0" err="1"/>
              <a:t>dependencytrack</a:t>
            </a:r>
            <a:r>
              <a:rPr lang="en-US" dirty="0"/>
              <a:t>/bundled</a:t>
            </a:r>
            <a:endParaRPr lang="fr-FR" dirty="0"/>
          </a:p>
          <a:p>
            <a:endParaRPr lang="fr-FR" dirty="0"/>
          </a:p>
          <a:p>
            <a:r>
              <a:rPr lang="fr-FR" dirty="0"/>
              <a:t>docker container </a:t>
            </a:r>
            <a:r>
              <a:rPr lang="fr-FR" dirty="0" err="1"/>
              <a:t>ps</a:t>
            </a:r>
            <a:r>
              <a:rPr lang="fr-FR" dirty="0"/>
              <a:t> –a</a:t>
            </a:r>
          </a:p>
          <a:p>
            <a:r>
              <a:rPr lang="fr-FR" dirty="0"/>
              <a:t>docker container start </a:t>
            </a:r>
            <a:r>
              <a:rPr lang="fr-FR" dirty="0" err="1"/>
              <a:t>dependency-track</a:t>
            </a:r>
            <a:endParaRPr lang="fr-FR" dirty="0"/>
          </a:p>
          <a:p>
            <a:r>
              <a:rPr lang="en-US" dirty="0"/>
              <a:t>docker container logs --follow dependency-track</a:t>
            </a:r>
            <a:endParaRPr lang="fr-FR" dirty="0"/>
          </a:p>
          <a:p>
            <a:endParaRPr lang="fr-FR" dirty="0"/>
          </a:p>
          <a:p>
            <a:r>
              <a:rPr lang="fr-FR" dirty="0"/>
              <a:t>https://gitlab.com/groups/sbom-demo/-/settings/ci_cd#ci-variables</a:t>
            </a:r>
          </a:p>
          <a:p>
            <a:r>
              <a:rPr lang="fr-FR" dirty="0"/>
              <a:t>http://138.68.93.168:8080/admin/accessManagement/teams</a:t>
            </a:r>
          </a:p>
          <a:p>
            <a:r>
              <a:rPr lang="fr-FR" dirty="0"/>
              <a:t>Ajouter une API key dans la Team Automation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4DA131-B735-44C6-A8EE-C3B7836E7951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037309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uver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495D8B98-67E2-3308-CD7E-BA5A38F77D0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62484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047EDF2-06BE-E93A-E6AC-EF2B59845C25}"/>
              </a:ext>
            </a:extLst>
          </p:cNvPr>
          <p:cNvSpPr/>
          <p:nvPr userDrawn="1"/>
        </p:nvSpPr>
        <p:spPr>
          <a:xfrm>
            <a:off x="8429625" y="-5595"/>
            <a:ext cx="3762375" cy="6863972"/>
          </a:xfrm>
          <a:prstGeom prst="rect">
            <a:avLst/>
          </a:prstGeom>
          <a:solidFill>
            <a:srgbClr val="001A2B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fr-FR" dirty="0"/>
          </a:p>
        </p:txBody>
      </p:sp>
      <p:pic>
        <p:nvPicPr>
          <p:cNvPr id="5" name="Image 4" descr="Une image contenant cercle, capture d’écran&#10;&#10;Description générée automatiquement">
            <a:extLst>
              <a:ext uri="{FF2B5EF4-FFF2-40B4-BE49-F238E27FC236}">
                <a16:creationId xmlns:a16="http://schemas.microsoft.com/office/drawing/2014/main" id="{989E2DD9-3500-1EFD-E2F6-B0BDDBE3807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038" b="15038"/>
          <a:stretch/>
        </p:blipFill>
        <p:spPr>
          <a:xfrm rot="10800000">
            <a:off x="4738716" y="-11945"/>
            <a:ext cx="5690721" cy="6869945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ECE3D564-60F6-A3F8-FA04-D557A233A2D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726189" y="1037940"/>
            <a:ext cx="1567978" cy="1282891"/>
          </a:xfrm>
          <a:prstGeom prst="rect">
            <a:avLst/>
          </a:prstGeom>
        </p:spPr>
      </p:pic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A1F31A7F-1C06-0463-FDFA-A9BB65F74FBA}"/>
              </a:ext>
            </a:extLst>
          </p:cNvPr>
          <p:cNvCxnSpPr>
            <a:cxnSpLocks/>
          </p:cNvCxnSpPr>
          <p:nvPr userDrawn="1"/>
        </p:nvCxnSpPr>
        <p:spPr>
          <a:xfrm>
            <a:off x="6738528" y="2790825"/>
            <a:ext cx="354330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18343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itre + Sous-Chap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EBDB68F-FAF6-998E-1255-79D997B4AC21}"/>
              </a:ext>
            </a:extLst>
          </p:cNvPr>
          <p:cNvSpPr/>
          <p:nvPr userDrawn="1"/>
        </p:nvSpPr>
        <p:spPr>
          <a:xfrm>
            <a:off x="0" y="1"/>
            <a:ext cx="6490447" cy="6863972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E47A6486-52B5-AA0E-D75E-22F6DC55CD1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97335" y="0"/>
            <a:ext cx="3544047" cy="6858000"/>
          </a:xfrm>
          <a:prstGeom prst="rect">
            <a:avLst/>
          </a:prstGeom>
        </p:spPr>
        <p:txBody>
          <a:bodyPr anchor="ctr"/>
          <a:lstStyle>
            <a:lvl1pPr marL="342900" indent="-342900">
              <a:buFont typeface="+mj-lt"/>
              <a:buAutoNum type="arabicPeriod"/>
              <a:defRPr sz="1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pic>
        <p:nvPicPr>
          <p:cNvPr id="14" name="Image 13" descr="Une image contenant cercle, capture d’écran&#10;&#10;Description générée automatiquement">
            <a:extLst>
              <a:ext uri="{FF2B5EF4-FFF2-40B4-BE49-F238E27FC236}">
                <a16:creationId xmlns:a16="http://schemas.microsoft.com/office/drawing/2014/main" id="{CC7D7386-A2B3-1987-B220-7D1556495AD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038" b="15038"/>
          <a:stretch/>
        </p:blipFill>
        <p:spPr>
          <a:xfrm rot="10800000">
            <a:off x="4738716" y="-11945"/>
            <a:ext cx="5690721" cy="686994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FEDEB28-AA7F-2DCD-EDD5-02FDF481D9EB}"/>
              </a:ext>
            </a:extLst>
          </p:cNvPr>
          <p:cNvSpPr/>
          <p:nvPr userDrawn="1"/>
        </p:nvSpPr>
        <p:spPr>
          <a:xfrm>
            <a:off x="8429625" y="5973"/>
            <a:ext cx="3762375" cy="6863971"/>
          </a:xfrm>
          <a:prstGeom prst="rect">
            <a:avLst/>
          </a:prstGeom>
          <a:solidFill>
            <a:srgbClr val="001A2B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fr-FR" dirty="0"/>
          </a:p>
        </p:txBody>
      </p:sp>
      <p:sp>
        <p:nvSpPr>
          <p:cNvPr id="3" name="Espace réservé du texte 6">
            <a:extLst>
              <a:ext uri="{FF2B5EF4-FFF2-40B4-BE49-F238E27FC236}">
                <a16:creationId xmlns:a16="http://schemas.microsoft.com/office/drawing/2014/main" id="{0B3C3E4D-B116-1F2E-B36B-5309820949D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008884" y="1"/>
            <a:ext cx="914400" cy="6857998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lnSpc>
                <a:spcPct val="100000"/>
              </a:lnSpc>
              <a:buNone/>
              <a:defRPr lang="fr-FR" sz="59500" b="1" dirty="0">
                <a:solidFill>
                  <a:schemeClr val="bg1">
                    <a:alpha val="6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1pPr>
          </a:lstStyle>
          <a:p>
            <a:pPr marL="914400" lvl="0" indent="-1143000" algn="ctr">
              <a:spcBef>
                <a:spcPct val="0"/>
              </a:spcBef>
            </a:pPr>
            <a:r>
              <a:rPr lang="fr-FR" dirty="0"/>
              <a:t>x</a:t>
            </a:r>
          </a:p>
        </p:txBody>
      </p:sp>
      <p:sp>
        <p:nvSpPr>
          <p:cNvPr id="4" name="Titre 11">
            <a:extLst>
              <a:ext uri="{FF2B5EF4-FFF2-40B4-BE49-F238E27FC236}">
                <a16:creationId xmlns:a16="http://schemas.microsoft.com/office/drawing/2014/main" id="{D9CA497A-9A26-5ADA-D6EA-96AA64EDB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8716" y="2518152"/>
            <a:ext cx="7454736" cy="1809749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lang="fr-FR" sz="2400" b="1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1pPr>
          </a:lstStyle>
          <a:p>
            <a:pPr marL="0" lvl="0" indent="-228600">
              <a:buFont typeface="Arial" panose="020B0604020202020204" pitchFamily="34" charset="0"/>
            </a:pPr>
            <a:r>
              <a:rPr lang="fr-FR"/>
              <a:t>Modifiez le style du titre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564935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924CFB3-D618-7D10-22BA-974656CFECCB}"/>
              </a:ext>
            </a:extLst>
          </p:cNvPr>
          <p:cNvSpPr/>
          <p:nvPr userDrawn="1"/>
        </p:nvSpPr>
        <p:spPr>
          <a:xfrm>
            <a:off x="0" y="1"/>
            <a:ext cx="12191999" cy="6863972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Espace réservé du texte 6">
            <a:extLst>
              <a:ext uri="{FF2B5EF4-FFF2-40B4-BE49-F238E27FC236}">
                <a16:creationId xmlns:a16="http://schemas.microsoft.com/office/drawing/2014/main" id="{29D48BE6-0A1E-55E3-BFA8-DEF372B4BDE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638799" y="1"/>
            <a:ext cx="914400" cy="6857998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lnSpc>
                <a:spcPct val="100000"/>
              </a:lnSpc>
              <a:buNone/>
              <a:defRPr lang="fr-FR" sz="59500" b="1" dirty="0">
                <a:solidFill>
                  <a:schemeClr val="bg1">
                    <a:alpha val="6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1pPr>
          </a:lstStyle>
          <a:p>
            <a:pPr marL="914400" lvl="0" indent="-1143000" algn="ctr">
              <a:spcBef>
                <a:spcPct val="0"/>
              </a:spcBef>
            </a:pPr>
            <a:r>
              <a:rPr lang="fr-FR" dirty="0"/>
              <a:t>x</a:t>
            </a:r>
          </a:p>
        </p:txBody>
      </p:sp>
      <p:sp>
        <p:nvSpPr>
          <p:cNvPr id="4" name="Titre 11">
            <a:extLst>
              <a:ext uri="{FF2B5EF4-FFF2-40B4-BE49-F238E27FC236}">
                <a16:creationId xmlns:a16="http://schemas.microsoft.com/office/drawing/2014/main" id="{D9CA497A-9A26-5ADA-D6EA-96AA64EDB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3625" y="2524125"/>
            <a:ext cx="7524750" cy="1809749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lang="fr-FR" sz="2400" b="1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1pPr>
          </a:lstStyle>
          <a:p>
            <a:pPr marL="0" lvl="0" indent="-228600">
              <a:buFont typeface="Arial" panose="020B0604020202020204" pitchFamily="34" charset="0"/>
            </a:pPr>
            <a:r>
              <a:rPr lang="fr-FR"/>
              <a:t>Modifiez le style du titre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532087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mai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re 11">
            <a:extLst>
              <a:ext uri="{FF2B5EF4-FFF2-40B4-BE49-F238E27FC236}">
                <a16:creationId xmlns:a16="http://schemas.microsoft.com/office/drawing/2014/main" id="{BA6B29B9-E525-75A1-D6E1-AED208325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-1"/>
            <a:ext cx="9544050" cy="714693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lang="fr-FR" sz="1800" b="1" dirty="0">
                <a:solidFill>
                  <a:schemeClr val="accent5"/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1pPr>
          </a:lstStyle>
          <a:p>
            <a:pPr marL="0" lvl="0" indent="-228600">
              <a:buFont typeface="Arial" panose="020B0604020202020204" pitchFamily="34" charset="0"/>
            </a:pPr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14" name="Espace réservé du texte 13">
            <a:extLst>
              <a:ext uri="{FF2B5EF4-FFF2-40B4-BE49-F238E27FC236}">
                <a16:creationId xmlns:a16="http://schemas.microsoft.com/office/drawing/2014/main" id="{89F16991-4604-4877-F2A4-C329A3BF0B6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44500" y="727390"/>
            <a:ext cx="11271250" cy="5686109"/>
          </a:xfrm>
          <a:prstGeom prst="rect">
            <a:avLst/>
          </a:prstGeom>
        </p:spPr>
        <p:txBody>
          <a:bodyPr lIns="0" tIns="360000" rIns="0" bIns="360000" anchor="ctr"/>
          <a:lstStyle>
            <a:lvl1pPr marL="342900" indent="-342900">
              <a:lnSpc>
                <a:spcPct val="100000"/>
              </a:lnSpc>
              <a:buAutoNum type="arabicPeriod"/>
              <a:defRPr lang="fr-FR" sz="1800" b="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1pPr>
            <a:lvl2pPr>
              <a:defRPr lang="fr-FR" sz="1200" b="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2pPr>
            <a:lvl3pPr>
              <a:defRPr lang="fr-FR" sz="1100" b="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3pPr>
            <a:lvl4pPr>
              <a:defRPr lang="fr-FR" sz="1050" b="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4pPr>
            <a:lvl5pPr>
              <a:defRPr lang="fr-FR" sz="1050" b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5pPr>
          </a:lstStyle>
          <a:p>
            <a:pPr lvl="0"/>
            <a:r>
              <a:rPr lang="fr-FR" dirty="0"/>
              <a:t>Sommaire</a:t>
            </a:r>
          </a:p>
          <a:p>
            <a:pPr lvl="0"/>
            <a:r>
              <a:rPr lang="fr-FR" dirty="0"/>
              <a:t>Sommaire</a:t>
            </a:r>
          </a:p>
          <a:p>
            <a:pPr lvl="0"/>
            <a:r>
              <a:rPr lang="fr-FR" dirty="0"/>
              <a:t>Sommaire</a:t>
            </a:r>
          </a:p>
        </p:txBody>
      </p:sp>
    </p:spTree>
    <p:extLst>
      <p:ext uri="{BB962C8B-B14F-4D97-AF65-F5344CB8AC3E}">
        <p14:creationId xmlns:p14="http://schemas.microsoft.com/office/powerpoint/2010/main" val="22770739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re 11">
            <a:extLst>
              <a:ext uri="{FF2B5EF4-FFF2-40B4-BE49-F238E27FC236}">
                <a16:creationId xmlns:a16="http://schemas.microsoft.com/office/drawing/2014/main" id="{BA6B29B9-E525-75A1-D6E1-AED208325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-1"/>
            <a:ext cx="9544050" cy="714693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lang="fr-FR" sz="1800" b="1" dirty="0">
                <a:solidFill>
                  <a:schemeClr val="accent5"/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1pPr>
          </a:lstStyle>
          <a:p>
            <a:pPr marL="0" lvl="0" indent="-228600">
              <a:buFont typeface="Arial" panose="020B0604020202020204" pitchFamily="34" charset="0"/>
            </a:pPr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14" name="Espace réservé du texte 13">
            <a:extLst>
              <a:ext uri="{FF2B5EF4-FFF2-40B4-BE49-F238E27FC236}">
                <a16:creationId xmlns:a16="http://schemas.microsoft.com/office/drawing/2014/main" id="{89F16991-4604-4877-F2A4-C329A3BF0B6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4500" y="727390"/>
            <a:ext cx="11271250" cy="5686109"/>
          </a:xfrm>
          <a:prstGeom prst="rect">
            <a:avLst/>
          </a:prstGeom>
        </p:spPr>
        <p:txBody>
          <a:bodyPr lIns="0" tIns="360000" rIns="0" bIns="360000"/>
          <a:lstStyle>
            <a:lvl1pPr marL="0" indent="0">
              <a:buNone/>
              <a:defRPr lang="fr-FR" sz="1400" b="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1pPr>
            <a:lvl2pPr>
              <a:defRPr lang="fr-FR" sz="1200" b="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2pPr>
            <a:lvl3pPr>
              <a:defRPr lang="fr-FR" sz="1100" b="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3pPr>
            <a:lvl4pPr>
              <a:defRPr lang="fr-FR" sz="1050" b="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4pPr>
            <a:lvl5pPr>
              <a:defRPr lang="fr-FR" sz="1050" b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200820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+ Sous-Chap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re 11">
            <a:extLst>
              <a:ext uri="{FF2B5EF4-FFF2-40B4-BE49-F238E27FC236}">
                <a16:creationId xmlns:a16="http://schemas.microsoft.com/office/drawing/2014/main" id="{BA6B29B9-E525-75A1-D6E1-AED208325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-1"/>
            <a:ext cx="9544050" cy="714693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lang="fr-FR" sz="1800" b="1" dirty="0">
                <a:solidFill>
                  <a:schemeClr val="accent5"/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1pPr>
          </a:lstStyle>
          <a:p>
            <a:pPr marL="0" lvl="0" indent="-228600">
              <a:buFont typeface="Arial" panose="020B0604020202020204" pitchFamily="34" charset="0"/>
            </a:pPr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14" name="Espace réservé du texte 13">
            <a:extLst>
              <a:ext uri="{FF2B5EF4-FFF2-40B4-BE49-F238E27FC236}">
                <a16:creationId xmlns:a16="http://schemas.microsoft.com/office/drawing/2014/main" id="{89F16991-4604-4877-F2A4-C329A3BF0B6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4500" y="1041926"/>
            <a:ext cx="11271250" cy="5371573"/>
          </a:xfrm>
          <a:prstGeom prst="rect">
            <a:avLst/>
          </a:prstGeom>
        </p:spPr>
        <p:txBody>
          <a:bodyPr lIns="0" tIns="360000" rIns="0" bIns="360000"/>
          <a:lstStyle>
            <a:lvl1pPr marL="0" indent="0">
              <a:buNone/>
              <a:defRPr lang="fr-FR" sz="1400" b="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1pPr>
            <a:lvl2pPr>
              <a:defRPr lang="fr-FR" sz="1200" b="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2pPr>
            <a:lvl3pPr>
              <a:defRPr lang="fr-FR" sz="1100" b="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3pPr>
            <a:lvl4pPr>
              <a:defRPr lang="fr-FR" sz="1050" b="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4pPr>
            <a:lvl5pPr>
              <a:defRPr lang="fr-FR" sz="1050" b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D1438C5-3766-03E5-0CC9-AD00527F5D30}"/>
              </a:ext>
            </a:extLst>
          </p:cNvPr>
          <p:cNvSpPr/>
          <p:nvPr userDrawn="1"/>
        </p:nvSpPr>
        <p:spPr>
          <a:xfrm>
            <a:off x="0" y="724217"/>
            <a:ext cx="11721726" cy="31326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Espace réservé du texte 7">
            <a:extLst>
              <a:ext uri="{FF2B5EF4-FFF2-40B4-BE49-F238E27FC236}">
                <a16:creationId xmlns:a16="http://schemas.microsoft.com/office/drawing/2014/main" id="{200E66BE-9C65-FA10-93CE-10C897836DF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4500" y="719139"/>
            <a:ext cx="9544050" cy="313262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None/>
              <a:defRPr lang="fr-FR" sz="1000" b="0" smtClean="0">
                <a:solidFill>
                  <a:schemeClr val="accent5"/>
                </a:solidFill>
                <a:ea typeface="Open Sans" pitchFamily="2" charset="0"/>
                <a:cs typeface="Open Sans" pitchFamily="2" charset="0"/>
              </a:defRPr>
            </a:lvl1pPr>
            <a:lvl2pPr>
              <a:defRPr lang="fr-FR" sz="1800" smtClean="0"/>
            </a:lvl2pPr>
            <a:lvl3pPr>
              <a:defRPr lang="fr-FR" sz="1800" smtClean="0"/>
            </a:lvl3pPr>
            <a:lvl4pPr>
              <a:defRPr lang="fr-FR" smtClean="0"/>
            </a:lvl4pPr>
            <a:lvl5pPr>
              <a:defRPr lang="fr-FR"/>
            </a:lvl5pPr>
          </a:lstStyle>
          <a:p>
            <a:pPr marL="0" lvl="0">
              <a:spcBef>
                <a:spcPct val="0"/>
              </a:spcBef>
            </a:pPr>
            <a:r>
              <a:rPr lang="fr-FR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12840700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90217E5-6B4E-A08D-65F3-3BE3B641B05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" name="Espace réservé du numéro de diapositive 5">
            <a:extLst>
              <a:ext uri="{FF2B5EF4-FFF2-40B4-BE49-F238E27FC236}">
                <a16:creationId xmlns:a16="http://schemas.microsoft.com/office/drawing/2014/main" id="{E1DC0B30-BD42-E64A-6726-65BBAF2AF185}"/>
              </a:ext>
            </a:extLst>
          </p:cNvPr>
          <p:cNvSpPr txBox="1">
            <a:spLocks/>
          </p:cNvSpPr>
          <p:nvPr userDrawn="1"/>
        </p:nvSpPr>
        <p:spPr>
          <a:xfrm>
            <a:off x="4734074" y="6310312"/>
            <a:ext cx="5826044" cy="438150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fr-FR"/>
            </a:defPPr>
            <a:lvl1pPr marL="0" algn="r" defTabSz="914400" rtl="0" eaLnBrk="1" latinLnBrk="0" hangingPunct="1">
              <a:defRPr sz="8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800" b="0" dirty="0">
                <a:solidFill>
                  <a:schemeClr val="accent2"/>
                </a:solidFill>
                <a:latin typeface="Inter ExtraBold" panose="02000903000000020004" pitchFamily="50" charset="0"/>
                <a:ea typeface="Inter ExtraBold" panose="02000903000000020004" pitchFamily="50" charset="0"/>
                <a:cs typeface="Inter ExtraBold" panose="02000903000000020004" pitchFamily="50" charset="0"/>
              </a:rPr>
              <a:t>FRANCE       -      MAROC       -      LUXEMBOURG       -      CANADA      -      SUISSE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E3EDD2D-3A64-B3E0-2E14-36CE69D8585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542295" y="2525072"/>
            <a:ext cx="2209602" cy="1807856"/>
          </a:xfrm>
          <a:prstGeom prst="rect">
            <a:avLst/>
          </a:prstGeom>
        </p:spPr>
      </p:pic>
      <p:pic>
        <p:nvPicPr>
          <p:cNvPr id="7" name="Image 6" descr="Une image contenant noir et blanc, art, Graphique, conception&#10;&#10;Description générée automatiquement">
            <a:extLst>
              <a:ext uri="{FF2B5EF4-FFF2-40B4-BE49-F238E27FC236}">
                <a16:creationId xmlns:a16="http://schemas.microsoft.com/office/drawing/2014/main" id="{BD444F6A-C6A2-5E4E-5676-BE97E289ADC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8612"/>
            <a:ext cx="3102193" cy="6200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6352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4.sv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3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sv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que 3">
            <a:extLst>
              <a:ext uri="{FF2B5EF4-FFF2-40B4-BE49-F238E27FC236}">
                <a16:creationId xmlns:a16="http://schemas.microsoft.com/office/drawing/2014/main" id="{C897E5DC-77A6-627D-AF06-93EC6E8AA133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984032" y="444125"/>
            <a:ext cx="2207968" cy="6242423"/>
          </a:xfrm>
          <a:prstGeom prst="rect">
            <a:avLst/>
          </a:prstGeom>
        </p:spPr>
      </p:pic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74EE54BB-9478-CB33-DEDD-D4D2EEA346ED}"/>
              </a:ext>
            </a:extLst>
          </p:cNvPr>
          <p:cNvCxnSpPr/>
          <p:nvPr userDrawn="1"/>
        </p:nvCxnSpPr>
        <p:spPr>
          <a:xfrm>
            <a:off x="0" y="717550"/>
            <a:ext cx="11715750" cy="0"/>
          </a:xfrm>
          <a:prstGeom prst="line">
            <a:avLst/>
          </a:prstGeom>
          <a:ln w="63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E07A2A09-1ED7-B008-3845-9FBCDF13ECF7}"/>
              </a:ext>
            </a:extLst>
          </p:cNvPr>
          <p:cNvCxnSpPr/>
          <p:nvPr userDrawn="1"/>
        </p:nvCxnSpPr>
        <p:spPr>
          <a:xfrm>
            <a:off x="0" y="6419850"/>
            <a:ext cx="11715750" cy="0"/>
          </a:xfrm>
          <a:prstGeom prst="line">
            <a:avLst/>
          </a:prstGeom>
          <a:ln w="63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Graphique 1">
            <a:extLst>
              <a:ext uri="{FF2B5EF4-FFF2-40B4-BE49-F238E27FC236}">
                <a16:creationId xmlns:a16="http://schemas.microsoft.com/office/drawing/2014/main" id="{200B6A51-E65F-5103-1A9F-015D2C5C8602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10233212" y="197699"/>
            <a:ext cx="1482538" cy="361594"/>
          </a:xfrm>
          <a:prstGeom prst="rect">
            <a:avLst/>
          </a:prstGeom>
        </p:spPr>
      </p:pic>
      <p:sp>
        <p:nvSpPr>
          <p:cNvPr id="9" name="Espace réservé du numéro de diapositive 5">
            <a:extLst>
              <a:ext uri="{FF2B5EF4-FFF2-40B4-BE49-F238E27FC236}">
                <a16:creationId xmlns:a16="http://schemas.microsoft.com/office/drawing/2014/main" id="{79B0B75A-60AB-1839-BB91-015513236A42}"/>
              </a:ext>
            </a:extLst>
          </p:cNvPr>
          <p:cNvSpPr txBox="1">
            <a:spLocks/>
          </p:cNvSpPr>
          <p:nvPr userDrawn="1"/>
        </p:nvSpPr>
        <p:spPr>
          <a:xfrm>
            <a:off x="444500" y="6419850"/>
            <a:ext cx="8883650" cy="438150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fr-FR"/>
            </a:defPPr>
            <a:lvl1pPr marL="0" algn="r" defTabSz="914400" rtl="0" eaLnBrk="1" latinLnBrk="0" hangingPunct="1">
              <a:defRPr sz="8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dirty="0"/>
              <a:t>www.</a:t>
            </a:r>
            <a:r>
              <a:rPr lang="fr-FR" b="1" dirty="0">
                <a:latin typeface="Inter ExtraBold" panose="02000903000000020004" pitchFamily="50" charset="0"/>
                <a:ea typeface="Inter ExtraBold" panose="02000903000000020004" pitchFamily="50" charset="0"/>
                <a:cs typeface="Inter ExtraBold" panose="02000903000000020004" pitchFamily="50" charset="0"/>
              </a:rPr>
              <a:t>catamania</a:t>
            </a:r>
            <a:r>
              <a:rPr lang="fr-FR" dirty="0"/>
              <a:t>.com</a:t>
            </a:r>
            <a:endParaRPr lang="fr-FR" b="1" dirty="0"/>
          </a:p>
        </p:txBody>
      </p:sp>
      <p:sp>
        <p:nvSpPr>
          <p:cNvPr id="10" name="Titre 11">
            <a:extLst>
              <a:ext uri="{FF2B5EF4-FFF2-40B4-BE49-F238E27FC236}">
                <a16:creationId xmlns:a16="http://schemas.microsoft.com/office/drawing/2014/main" id="{07F7772D-EBB2-F6BE-0394-1BAD208AC85A}"/>
              </a:ext>
            </a:extLst>
          </p:cNvPr>
          <p:cNvSpPr txBox="1">
            <a:spLocks/>
          </p:cNvSpPr>
          <p:nvPr userDrawn="1"/>
        </p:nvSpPr>
        <p:spPr>
          <a:xfrm>
            <a:off x="8771352" y="6426197"/>
            <a:ext cx="2944398" cy="431803"/>
          </a:xfrm>
          <a:prstGeom prst="rect">
            <a:avLst/>
          </a:prstGeom>
        </p:spPr>
        <p:txBody>
          <a:bodyPr lIns="0" tIns="0" rIns="0" bIns="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fr-FR" sz="1800" b="1" kern="1200" dirty="0">
                <a:solidFill>
                  <a:schemeClr val="accent5"/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1pPr>
          </a:lstStyle>
          <a:p>
            <a:pPr indent="-228600" algn="r">
              <a:buFont typeface="Arial" panose="020B0604020202020204" pitchFamily="34" charset="0"/>
              <a:buNone/>
            </a:pPr>
            <a:r>
              <a:rPr lang="fr-FR" sz="800" b="0" dirty="0">
                <a:latin typeface="+mn-lt"/>
              </a:rPr>
              <a:t>Page </a:t>
            </a:r>
            <a:fld id="{663DCADE-401D-491F-9605-C39368FACC44}" type="slidenum">
              <a:rPr lang="fr-FR" sz="800" b="0" smtClean="0">
                <a:latin typeface="Inter ExtraBold" panose="02000903000000020004" pitchFamily="50" charset="0"/>
                <a:ea typeface="Inter ExtraBold" panose="02000903000000020004" pitchFamily="50" charset="0"/>
                <a:cs typeface="Inter ExtraBold" panose="02000903000000020004" pitchFamily="50" charset="0"/>
              </a:rPr>
              <a:pPr indent="-228600" algn="r">
                <a:buFont typeface="Arial" panose="020B0604020202020204" pitchFamily="34" charset="0"/>
                <a:buNone/>
              </a:pPr>
              <a:t>‹N°›</a:t>
            </a:fld>
            <a:endParaRPr lang="fr-FR" sz="800" b="0" dirty="0">
              <a:latin typeface="Inter ExtraBold" panose="02000903000000020004" pitchFamily="50" charset="0"/>
              <a:ea typeface="Inter ExtraBold" panose="02000903000000020004" pitchFamily="50" charset="0"/>
              <a:cs typeface="Inter ExtraBold" panose="0200090300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50632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3" r:id="rId2"/>
    <p:sldLayoutId id="2147483654" r:id="rId3"/>
    <p:sldLayoutId id="2147483650" r:id="rId4"/>
    <p:sldLayoutId id="2147483655" r:id="rId5"/>
    <p:sldLayoutId id="2147483656" r:id="rId6"/>
    <p:sldLayoutId id="2147483652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catamaniacrm.sharepoint.com/sites/CAT-SECURITE/Documents/Forms/AllItems.aspx?id=%2Fsites%2FCAT%2DSECURITE%2FDocuments%2F60%20%2D%20Veille%2F20%20%2D%20Veille%20m%C3%A9thodologique%2FApplication%5FSecurity%5FProgram%5FHandbook%2Epdf&amp;parent=%2Fsites%2FCAT%2DSECURITE%2FDocuments%2F60%20%2D%20Veille%2F20%20%2D%20Veille%20m%C3%A9thodologique" TargetMode="External"/><Relationship Id="rId3" Type="http://schemas.openxmlformats.org/officeDocument/2006/relationships/image" Target="../media/image18.png"/><Relationship Id="rId7" Type="http://schemas.openxmlformats.org/officeDocument/2006/relationships/image" Target="../media/image2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1.jpg"/><Relationship Id="rId5" Type="http://schemas.openxmlformats.org/officeDocument/2006/relationships/image" Target="../media/image20.jpeg"/><Relationship Id="rId4" Type="http://schemas.openxmlformats.org/officeDocument/2006/relationships/image" Target="../media/image19.jpg"/><Relationship Id="rId9" Type="http://schemas.openxmlformats.org/officeDocument/2006/relationships/hyperlink" Target="https://owasp.org/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jpe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jpe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nvd.nist.gov/vuln/detail/cve-2021-44228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raw.githubusercontent.com/avergnaud/meetup-sboms/refs/heads/main/application-bom.json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nexusconnect.io/articles/spdx-cyclonedx-or-swid-navigating-the-sbom-standard-landscape" TargetMode="External"/><Relationship Id="rId2" Type="http://schemas.openxmlformats.org/officeDocument/2006/relationships/hyperlink" Target="https://scvs.owasp.org/bom-maturity-model/" TargetMode="External"/><Relationship Id="rId1" Type="http://schemas.openxmlformats.org/officeDocument/2006/relationships/slideLayout" Target="../slideLayouts/slideLayout6.xml"/><Relationship Id="rId6" Type="http://schemas.openxmlformats.org/officeDocument/2006/relationships/slide" Target="slide21.xml"/><Relationship Id="rId5" Type="http://schemas.openxmlformats.org/officeDocument/2006/relationships/image" Target="../media/image34.png"/><Relationship Id="rId4" Type="http://schemas.openxmlformats.org/officeDocument/2006/relationships/hyperlink" Target="https://worklifenotes.com/2025/01/21/why-we-chose-cyclonedx-over-spdx/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hyperlink" Target="https://jfrog.com/learn/sdlc/sbom/" TargetMode="External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hyperlink" Target="https://www.devoxx.fr/agenda-2025/talk/vol-au-dessus-d-un-nid-de-vulnerabilites/" TargetMode="External"/><Relationship Id="rId9" Type="http://schemas.microsoft.com/office/2007/relationships/diagramDrawing" Target="../diagrams/drawing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lab.com/sbom-demo/dependency-track-export/-/raw/main/webgoat-export.xlsx?ref_type=heads" TargetMode="External"/><Relationship Id="rId2" Type="http://schemas.openxmlformats.org/officeDocument/2006/relationships/hyperlink" Target="https://gitlab.com/sbom-demo/webgoat/-/blob/main/.gitlab-ci.yml?ref_type=heads" TargetMode="Externa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lab.com/sbom-demo/spring-hello" TargetMode="External"/><Relationship Id="rId2" Type="http://schemas.openxmlformats.org/officeDocument/2006/relationships/hyperlink" Target="https://github.com/CycloneDX/cdxgen" TargetMode="Externa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9.png"/><Relationship Id="rId4" Type="http://schemas.openxmlformats.org/officeDocument/2006/relationships/hyperlink" Target="https://gitlab.com/sbom-demo/dependency-track-export/-/raw/main/spring_hello-export.xlsx?ref_type=heads" TargetMode="Externa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worklifenotes.com/2025/01/14/why-a-single-sbom-is-never-enough/" TargetMode="Externa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138.68.93.168:8080/dashboard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gitlab.com/sbom-demo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138.68.93.168:8080/api/openapi.json" TargetMode="External"/><Relationship Id="rId2" Type="http://schemas.openxmlformats.org/officeDocument/2006/relationships/hyperlink" Target="https://docs.dependencytrack.org/integrations/rest-api/" TargetMode="Externa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gitlab.com/sbom-demo/dependency-track-export" TargetMode="Externa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cyclonedx.org/capabilities/obom/" TargetMode="External"/><Relationship Id="rId2" Type="http://schemas.openxmlformats.org/officeDocument/2006/relationships/hyperlink" Target="https://fossa.com/blog/sbom-examples-explained/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cyclonedx.org/capabilities/cbom/" TargetMode="External"/><Relationship Id="rId5" Type="http://schemas.openxmlformats.org/officeDocument/2006/relationships/hyperlink" Target="https://cyclonedx.org/tool-center/" TargetMode="External"/><Relationship Id="rId4" Type="http://schemas.openxmlformats.org/officeDocument/2006/relationships/hyperlink" Target="https://cyclonedx.org/specification/overview/" TargetMode="Externa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cyclonedx.github.io/cdxgen/#/" TargetMode="External"/><Relationship Id="rId3" Type="http://schemas.openxmlformats.org/officeDocument/2006/relationships/hyperlink" Target="https://github.com/dlucasd/vol-au-dessus-d-un-nid-de-vulnerabilites" TargetMode="External"/><Relationship Id="rId7" Type="http://schemas.openxmlformats.org/officeDocument/2006/relationships/hyperlink" Target="https://cyclonedx.org/" TargetMode="External"/><Relationship Id="rId2" Type="http://schemas.openxmlformats.org/officeDocument/2006/relationships/hyperlink" Target="https://www.devoxx.fr/agenda-2025/talk/vol-au-dessus-d-un-nid-de-vulnerabilites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nexusconnect.io/articles/spdx-cyclonedx-or-swid-navigating-the-sbom-standard-landscape" TargetMode="External"/><Relationship Id="rId11" Type="http://schemas.openxmlformats.org/officeDocument/2006/relationships/hyperlink" Target="https://dependencytrack.org/" TargetMode="External"/><Relationship Id="rId5" Type="http://schemas.openxmlformats.org/officeDocument/2006/relationships/hyperlink" Target="https://worklifenotes.com/2025/01/21/why-we-chose-cyclonedx-over-spdx/" TargetMode="External"/><Relationship Id="rId10" Type="http://schemas.openxmlformats.org/officeDocument/2006/relationships/hyperlink" Target="https://owasp.org/www-project-dependency-track/" TargetMode="External"/><Relationship Id="rId4" Type="http://schemas.openxmlformats.org/officeDocument/2006/relationships/hyperlink" Target="https://worklifenotes.com/2025/01/14/why-a-single-sbom-is-never-enough/" TargetMode="External"/><Relationship Id="rId9" Type="http://schemas.openxmlformats.org/officeDocument/2006/relationships/hyperlink" Target="https://github.com/CycloneDX/cyclonedx-cli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4">
            <a:extLst>
              <a:ext uri="{FF2B5EF4-FFF2-40B4-BE49-F238E27FC236}">
                <a16:creationId xmlns:a16="http://schemas.microsoft.com/office/drawing/2014/main" id="{F2AE80B1-51B8-42AD-7DB4-9D57722F5B70}"/>
              </a:ext>
            </a:extLst>
          </p:cNvPr>
          <p:cNvSpPr>
            <a:spLocks noGrp="1"/>
          </p:cNvSpPr>
          <p:nvPr>
            <p:ph type="body" sz="quarter" idx="4294967295" hasCustomPrompt="1"/>
          </p:nvPr>
        </p:nvSpPr>
        <p:spPr>
          <a:xfrm>
            <a:off x="3032449" y="2939626"/>
            <a:ext cx="7283497" cy="1477328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0" tIns="0" rIns="0" bIns="0" rtlCol="0">
            <a:spAutoFit/>
          </a:bodyPr>
          <a:lstStyle>
            <a:lvl1pPr marL="0" indent="0">
              <a:lnSpc>
                <a:spcPct val="100000"/>
              </a:lnSpc>
              <a:buNone/>
              <a:defRPr lang="fr-FR" sz="1600" dirty="0" smtClean="0">
                <a:solidFill>
                  <a:schemeClr val="bg1"/>
                </a:solidFill>
                <a:latin typeface="Inter "/>
              </a:defRPr>
            </a:lvl1pPr>
            <a:lvl2pPr>
              <a:defRPr lang="fr-FR" sz="1800" dirty="0" smtClean="0"/>
            </a:lvl2pPr>
            <a:lvl3pPr>
              <a:defRPr lang="fr-FR" sz="1800" dirty="0" smtClean="0"/>
            </a:lvl3pPr>
            <a:lvl4pPr>
              <a:defRPr lang="fr-FR" dirty="0" smtClean="0"/>
            </a:lvl4pPr>
            <a:lvl5pPr>
              <a:defRPr lang="fr-FR" dirty="0"/>
            </a:lvl5pPr>
          </a:lstStyle>
          <a:p>
            <a:pPr marL="0" lvl="0" algn="r"/>
            <a:r>
              <a:rPr lang="fr-FR" sz="4800" b="1" dirty="0">
                <a:latin typeface="+mj-lt"/>
              </a:rPr>
              <a:t>Meetup</a:t>
            </a:r>
            <a:br>
              <a:rPr lang="fr-FR" sz="4800" b="1" dirty="0">
                <a:latin typeface="+mj-lt"/>
              </a:rPr>
            </a:br>
            <a:r>
              <a:rPr lang="fr-FR" sz="4800" b="1" dirty="0" err="1">
                <a:latin typeface="+mj-lt"/>
              </a:rPr>
              <a:t>AppSec</a:t>
            </a:r>
            <a:r>
              <a:rPr lang="fr-FR" sz="4800" b="1" dirty="0">
                <a:latin typeface="+mj-lt"/>
              </a:rPr>
              <a:t> SBOM</a:t>
            </a:r>
          </a:p>
        </p:txBody>
      </p:sp>
      <p:sp>
        <p:nvSpPr>
          <p:cNvPr id="3" name="Espace réservé du texte 4">
            <a:extLst>
              <a:ext uri="{FF2B5EF4-FFF2-40B4-BE49-F238E27FC236}">
                <a16:creationId xmlns:a16="http://schemas.microsoft.com/office/drawing/2014/main" id="{60E9FF82-1609-36E6-E2FC-8E0C1A82C723}"/>
              </a:ext>
            </a:extLst>
          </p:cNvPr>
          <p:cNvSpPr>
            <a:spLocks noGrp="1"/>
          </p:cNvSpPr>
          <p:nvPr>
            <p:ph type="body" sz="quarter" idx="4294967295" hasCustomPrompt="1"/>
          </p:nvPr>
        </p:nvSpPr>
        <p:spPr>
          <a:xfrm>
            <a:off x="6846345" y="4947929"/>
            <a:ext cx="3124368" cy="738664"/>
          </a:xfrm>
          <a:prstGeom prst="rect">
            <a:avLst/>
          </a:prstGeom>
        </p:spPr>
        <p:txBody>
          <a:bodyPr lIns="0" tIns="0" rIns="0" bIns="0" anchor="t" anchorCtr="0"/>
          <a:lstStyle>
            <a:lvl1pPr>
              <a:defRPr lang="fr-FR" sz="1100" b="1" dirty="0">
                <a:solidFill>
                  <a:srgbClr val="1FB0DE"/>
                </a:solidFill>
                <a:latin typeface="Inter 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2400" dirty="0"/>
              <a:t>19 juin 2025</a:t>
            </a:r>
          </a:p>
        </p:txBody>
      </p:sp>
    </p:spTree>
    <p:extLst>
      <p:ext uri="{BB962C8B-B14F-4D97-AF65-F5344CB8AC3E}">
        <p14:creationId xmlns:p14="http://schemas.microsoft.com/office/powerpoint/2010/main" val="38799508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785A9BD-8B67-70E9-BC5A-D37D26E94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2. </a:t>
            </a:r>
            <a:r>
              <a:rPr lang="fr-FR" dirty="0" err="1"/>
              <a:t>AppSec</a:t>
            </a:r>
            <a:r>
              <a:rPr lang="fr-FR" dirty="0"/>
              <a:t> vs </a:t>
            </a:r>
            <a:r>
              <a:rPr lang="fr-FR" dirty="0" err="1"/>
              <a:t>DevSecOps</a:t>
            </a:r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86FDDD4-E0CC-C12A-BE8D-D33C84E578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6864" y="2467010"/>
            <a:ext cx="2798197" cy="3517990"/>
          </a:xfrm>
          <a:prstGeom prst="rect">
            <a:avLst/>
          </a:prstGeom>
        </p:spPr>
      </p:pic>
      <p:pic>
        <p:nvPicPr>
          <p:cNvPr id="7" name="Image 6" descr="Une image contenant texte, Police, capture d’écran, Bleu électrique&#10;&#10;Description générée automatiquement">
            <a:extLst>
              <a:ext uri="{FF2B5EF4-FFF2-40B4-BE49-F238E27FC236}">
                <a16:creationId xmlns:a16="http://schemas.microsoft.com/office/drawing/2014/main" id="{4718A5AD-8AB4-3AD6-4BC9-8B08B8EABC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500" y="934550"/>
            <a:ext cx="2183364" cy="2183364"/>
          </a:xfrm>
          <a:prstGeom prst="rect">
            <a:avLst/>
          </a:prstGeom>
        </p:spPr>
      </p:pic>
      <p:pic>
        <p:nvPicPr>
          <p:cNvPr id="9" name="Image 8" descr="Une image contenant texte, oiseau, Oiseau de proie, faucon&#10;&#10;Description générée automatiquement">
            <a:extLst>
              <a:ext uri="{FF2B5EF4-FFF2-40B4-BE49-F238E27FC236}">
                <a16:creationId xmlns:a16="http://schemas.microsoft.com/office/drawing/2014/main" id="{A259D605-67A1-F7F7-B918-C76BD164FB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1848" y="714692"/>
            <a:ext cx="2381250" cy="3124200"/>
          </a:xfrm>
          <a:prstGeom prst="rect">
            <a:avLst/>
          </a:prstGeom>
        </p:spPr>
      </p:pic>
      <p:pic>
        <p:nvPicPr>
          <p:cNvPr id="11" name="Image 10" descr="Une image contenant texte, Police, capture d’écran, affiche&#10;&#10;Description générée automatiquement">
            <a:extLst>
              <a:ext uri="{FF2B5EF4-FFF2-40B4-BE49-F238E27FC236}">
                <a16:creationId xmlns:a16="http://schemas.microsoft.com/office/drawing/2014/main" id="{F8198A0F-7E09-0A7A-DB0B-D24C37018F4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30" r="10338"/>
          <a:stretch/>
        </p:blipFill>
        <p:spPr>
          <a:xfrm>
            <a:off x="3933182" y="4088297"/>
            <a:ext cx="1729916" cy="2183364"/>
          </a:xfrm>
          <a:prstGeom prst="rect">
            <a:avLst/>
          </a:prstGeom>
        </p:spPr>
      </p:pic>
      <p:pic>
        <p:nvPicPr>
          <p:cNvPr id="13" name="Image 12" descr="Une image contenant texte, chien, mammifère, Race de chien&#10;&#10;Description générée automatiquement">
            <a:extLst>
              <a:ext uri="{FF2B5EF4-FFF2-40B4-BE49-F238E27FC236}">
                <a16:creationId xmlns:a16="http://schemas.microsoft.com/office/drawing/2014/main" id="{C5692C6A-F43D-3607-6E21-B976AF716C6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500" y="3219839"/>
            <a:ext cx="2381250" cy="3124200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69BE507B-63FC-F40D-E0B1-8FA1BE4766B2}"/>
              </a:ext>
            </a:extLst>
          </p:cNvPr>
          <p:cNvSpPr txBox="1"/>
          <p:nvPr/>
        </p:nvSpPr>
        <p:spPr>
          <a:xfrm>
            <a:off x="7636864" y="5985000"/>
            <a:ext cx="1478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hlinkClick r:id="rId8"/>
              </a:rPr>
              <a:t>Sommaire…</a:t>
            </a:r>
            <a:endParaRPr lang="fr-FR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D4FBE77F-6D66-E7FD-4D64-B608856D79A8}"/>
              </a:ext>
            </a:extLst>
          </p:cNvPr>
          <p:cNvSpPr txBox="1"/>
          <p:nvPr/>
        </p:nvSpPr>
        <p:spPr>
          <a:xfrm>
            <a:off x="7511962" y="1132309"/>
            <a:ext cx="3048000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fr-FR" dirty="0">
                <a:hlinkClick r:id="rId9"/>
              </a:rPr>
              <a:t>https://owasp.org/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893368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32DDDEAC-2EDC-11AE-E708-7DE105C43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3. Besoin : pourquoi les SBOM</a:t>
            </a:r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C4E571FA-9C9E-E26D-B077-6568897CCE4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90525" y="0"/>
            <a:ext cx="3941358" cy="6858000"/>
          </a:xfrm>
        </p:spPr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661989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9A1829AC-C66C-EE43-3096-00C3AC47A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3. Besoin : pourquoi les SBOM</a:t>
            </a:r>
          </a:p>
        </p:txBody>
      </p:sp>
      <p:pic>
        <p:nvPicPr>
          <p:cNvPr id="8" name="Image 7" descr="Une image contenant Produit en papier, carton, boîte, conteneur&#10;&#10;Description générée automatiquement">
            <a:extLst>
              <a:ext uri="{FF2B5EF4-FFF2-40B4-BE49-F238E27FC236}">
                <a16:creationId xmlns:a16="http://schemas.microsoft.com/office/drawing/2014/main" id="{438CE285-E4B9-D61D-CBCC-7FC0031841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2518" y="3923227"/>
            <a:ext cx="900000" cy="900000"/>
          </a:xfrm>
          <a:prstGeom prst="rect">
            <a:avLst/>
          </a:prstGeom>
        </p:spPr>
      </p:pic>
      <p:pic>
        <p:nvPicPr>
          <p:cNvPr id="10" name="Image 9" descr="Une image contenant Police, symbole, conception&#10;&#10;Description générée automatiquement">
            <a:extLst>
              <a:ext uri="{FF2B5EF4-FFF2-40B4-BE49-F238E27FC236}">
                <a16:creationId xmlns:a16="http://schemas.microsoft.com/office/drawing/2014/main" id="{89717A63-03E5-786F-53A0-857AC6F8F0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5014" y="3923227"/>
            <a:ext cx="723600" cy="900000"/>
          </a:xfrm>
          <a:prstGeom prst="rect">
            <a:avLst/>
          </a:prstGeom>
        </p:spPr>
      </p:pic>
      <p:pic>
        <p:nvPicPr>
          <p:cNvPr id="12" name="Image 11" descr="Une image contenant noir, obscurité&#10;&#10;Description générée automatiquement">
            <a:extLst>
              <a:ext uri="{FF2B5EF4-FFF2-40B4-BE49-F238E27FC236}">
                <a16:creationId xmlns:a16="http://schemas.microsoft.com/office/drawing/2014/main" id="{D82F9E52-0ECD-EC74-F2D2-4C10F010DE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308" y="1887332"/>
            <a:ext cx="1080000" cy="1080000"/>
          </a:xfrm>
          <a:prstGeom prst="rect">
            <a:avLst/>
          </a:prstGeom>
        </p:spPr>
      </p:pic>
      <p:pic>
        <p:nvPicPr>
          <p:cNvPr id="14" name="Image 13" descr="Une image contenant triangle&#10;&#10;Description générée automatiquement">
            <a:extLst>
              <a:ext uri="{FF2B5EF4-FFF2-40B4-BE49-F238E27FC236}">
                <a16:creationId xmlns:a16="http://schemas.microsoft.com/office/drawing/2014/main" id="{DC71C496-A576-7F62-6B97-1FCEE4644AA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4642" y="1887332"/>
            <a:ext cx="1080000" cy="1080000"/>
          </a:xfrm>
          <a:prstGeom prst="rect">
            <a:avLst/>
          </a:prstGeom>
        </p:spPr>
      </p:pic>
      <p:pic>
        <p:nvPicPr>
          <p:cNvPr id="15" name="Image 14" descr="Une image contenant Police, symbole, conception&#10;&#10;Description générée automatiquement">
            <a:extLst>
              <a:ext uri="{FF2B5EF4-FFF2-40B4-BE49-F238E27FC236}">
                <a16:creationId xmlns:a16="http://schemas.microsoft.com/office/drawing/2014/main" id="{44913ED3-6F34-B006-B249-5666A7925B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831" y="3923227"/>
            <a:ext cx="723600" cy="900000"/>
          </a:xfrm>
          <a:prstGeom prst="rect">
            <a:avLst/>
          </a:prstGeom>
        </p:spPr>
      </p:pic>
      <p:pic>
        <p:nvPicPr>
          <p:cNvPr id="17" name="Image 16" descr="Une image contenant dessin, croquis, illustration, Dessin animé&#10;&#10;Description générée automatiquement">
            <a:extLst>
              <a:ext uri="{FF2B5EF4-FFF2-40B4-BE49-F238E27FC236}">
                <a16:creationId xmlns:a16="http://schemas.microsoft.com/office/drawing/2014/main" id="{9117D472-C31B-1326-00B8-58711C1C067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7976" y="1887332"/>
            <a:ext cx="781364" cy="1080000"/>
          </a:xfrm>
          <a:prstGeom prst="rect">
            <a:avLst/>
          </a:prstGeom>
        </p:spPr>
      </p:pic>
      <p:pic>
        <p:nvPicPr>
          <p:cNvPr id="19" name="Image 18" descr="Une image contenant symbole, logo, conception&#10;&#10;Description générée automatiquement">
            <a:extLst>
              <a:ext uri="{FF2B5EF4-FFF2-40B4-BE49-F238E27FC236}">
                <a16:creationId xmlns:a16="http://schemas.microsoft.com/office/drawing/2014/main" id="{BDDCC82C-894E-BD0A-B237-D927ECB991B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2674" y="1887332"/>
            <a:ext cx="1080000" cy="1080000"/>
          </a:xfrm>
          <a:prstGeom prst="rect">
            <a:avLst/>
          </a:prstGeom>
        </p:spPr>
      </p:pic>
      <p:pic>
        <p:nvPicPr>
          <p:cNvPr id="21" name="Image 20" descr="Une image contenant cercle, clipart, conception&#10;&#10;Description générée automatiquement">
            <a:extLst>
              <a:ext uri="{FF2B5EF4-FFF2-40B4-BE49-F238E27FC236}">
                <a16:creationId xmlns:a16="http://schemas.microsoft.com/office/drawing/2014/main" id="{6F13EFB4-A11E-DA32-B324-FE4362E8610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6009" y="1887332"/>
            <a:ext cx="1080000" cy="1080000"/>
          </a:xfrm>
          <a:prstGeom prst="rect">
            <a:avLst/>
          </a:prstGeom>
        </p:spPr>
      </p:pic>
      <p:pic>
        <p:nvPicPr>
          <p:cNvPr id="23" name="Image 22" descr="Une image contenant capture d’écran, symbole, Graphique, conception&#10;&#10;Description générée automatiquement">
            <a:extLst>
              <a:ext uri="{FF2B5EF4-FFF2-40B4-BE49-F238E27FC236}">
                <a16:creationId xmlns:a16="http://schemas.microsoft.com/office/drawing/2014/main" id="{E6D0188C-1B0B-BF4E-DDA2-12520E0B59F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1253" y="3923227"/>
            <a:ext cx="900000" cy="900000"/>
          </a:xfrm>
          <a:prstGeom prst="rect">
            <a:avLst/>
          </a:prstGeom>
        </p:spPr>
      </p:pic>
      <p:sp>
        <p:nvSpPr>
          <p:cNvPr id="24" name="ZoneTexte 23">
            <a:extLst>
              <a:ext uri="{FF2B5EF4-FFF2-40B4-BE49-F238E27FC236}">
                <a16:creationId xmlns:a16="http://schemas.microsoft.com/office/drawing/2014/main" id="{E7F89631-47C7-BB1E-9313-34EC90CE2BD1}"/>
              </a:ext>
            </a:extLst>
          </p:cNvPr>
          <p:cNvSpPr txBox="1"/>
          <p:nvPr/>
        </p:nvSpPr>
        <p:spPr>
          <a:xfrm>
            <a:off x="1172831" y="4917684"/>
            <a:ext cx="189026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err="1"/>
              <a:t>Dependency</a:t>
            </a:r>
            <a:r>
              <a:rPr lang="fr-FR" sz="1600" dirty="0"/>
              <a:t> 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err="1"/>
              <a:t>Dependency</a:t>
            </a:r>
            <a:r>
              <a:rPr lang="fr-FR" sz="1600" dirty="0"/>
              <a:t> 2</a:t>
            </a:r>
            <a:br>
              <a:rPr lang="fr-FR" sz="1600" dirty="0"/>
            </a:br>
            <a:r>
              <a:rPr lang="fr-FR" sz="1600" dirty="0"/>
              <a:t>…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01774D8D-9A97-F62E-1E2A-D698B0564009}"/>
              </a:ext>
            </a:extLst>
          </p:cNvPr>
          <p:cNvSpPr txBox="1"/>
          <p:nvPr/>
        </p:nvSpPr>
        <p:spPr>
          <a:xfrm>
            <a:off x="3385014" y="4917683"/>
            <a:ext cx="189026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err="1"/>
              <a:t>Dependency</a:t>
            </a:r>
            <a:r>
              <a:rPr lang="fr-FR" sz="1600" dirty="0"/>
              <a:t> 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err="1"/>
              <a:t>Dependency</a:t>
            </a:r>
            <a:r>
              <a:rPr lang="fr-FR" sz="1600" dirty="0"/>
              <a:t> 2</a:t>
            </a:r>
            <a:br>
              <a:rPr lang="fr-FR" sz="1600" dirty="0"/>
            </a:br>
            <a:r>
              <a:rPr lang="fr-FR" sz="1600" dirty="0"/>
              <a:t>…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4C4FE6B0-0512-3C18-2E81-CADBD22DA6E9}"/>
              </a:ext>
            </a:extLst>
          </p:cNvPr>
          <p:cNvSpPr txBox="1"/>
          <p:nvPr/>
        </p:nvSpPr>
        <p:spPr>
          <a:xfrm>
            <a:off x="7352674" y="4917682"/>
            <a:ext cx="189026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err="1"/>
              <a:t>Dependency</a:t>
            </a:r>
            <a:r>
              <a:rPr lang="fr-FR" sz="1600" dirty="0"/>
              <a:t> 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err="1"/>
              <a:t>Dependency</a:t>
            </a:r>
            <a:r>
              <a:rPr lang="fr-FR" sz="1600" dirty="0"/>
              <a:t> 2</a:t>
            </a:r>
            <a:br>
              <a:rPr lang="fr-FR" sz="1600" dirty="0"/>
            </a:br>
            <a:r>
              <a:rPr lang="fr-FR" sz="1600" dirty="0"/>
              <a:t>…</a:t>
            </a:r>
          </a:p>
        </p:txBody>
      </p:sp>
      <p:cxnSp>
        <p:nvCxnSpPr>
          <p:cNvPr id="28" name="Connecteur droit avec flèche 27">
            <a:extLst>
              <a:ext uri="{FF2B5EF4-FFF2-40B4-BE49-F238E27FC236}">
                <a16:creationId xmlns:a16="http://schemas.microsoft.com/office/drawing/2014/main" id="{FF14C5BA-B5E2-9C5A-A0A4-05C609ECC6D9}"/>
              </a:ext>
            </a:extLst>
          </p:cNvPr>
          <p:cNvCxnSpPr>
            <a:stCxn id="12" idx="3"/>
            <a:endCxn id="14" idx="1"/>
          </p:cNvCxnSpPr>
          <p:nvPr/>
        </p:nvCxnSpPr>
        <p:spPr>
          <a:xfrm>
            <a:off x="2061308" y="2427332"/>
            <a:ext cx="114333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avec flèche 29">
            <a:extLst>
              <a:ext uri="{FF2B5EF4-FFF2-40B4-BE49-F238E27FC236}">
                <a16:creationId xmlns:a16="http://schemas.microsoft.com/office/drawing/2014/main" id="{C7E86649-79FB-5993-3EB9-D2FD45F4C363}"/>
              </a:ext>
            </a:extLst>
          </p:cNvPr>
          <p:cNvCxnSpPr>
            <a:stCxn id="14" idx="3"/>
            <a:endCxn id="17" idx="1"/>
          </p:cNvCxnSpPr>
          <p:nvPr/>
        </p:nvCxnSpPr>
        <p:spPr>
          <a:xfrm>
            <a:off x="4284642" y="2427332"/>
            <a:ext cx="114333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avec flèche 31">
            <a:extLst>
              <a:ext uri="{FF2B5EF4-FFF2-40B4-BE49-F238E27FC236}">
                <a16:creationId xmlns:a16="http://schemas.microsoft.com/office/drawing/2014/main" id="{62EADA58-569D-FBF9-09F1-0F9D37B6F7B5}"/>
              </a:ext>
            </a:extLst>
          </p:cNvPr>
          <p:cNvCxnSpPr>
            <a:stCxn id="17" idx="3"/>
            <a:endCxn id="19" idx="1"/>
          </p:cNvCxnSpPr>
          <p:nvPr/>
        </p:nvCxnSpPr>
        <p:spPr>
          <a:xfrm>
            <a:off x="6209340" y="2427332"/>
            <a:ext cx="114333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avec flèche 33">
            <a:extLst>
              <a:ext uri="{FF2B5EF4-FFF2-40B4-BE49-F238E27FC236}">
                <a16:creationId xmlns:a16="http://schemas.microsoft.com/office/drawing/2014/main" id="{4E038F7B-2D41-5C3B-37EE-841CBD118BC1}"/>
              </a:ext>
            </a:extLst>
          </p:cNvPr>
          <p:cNvCxnSpPr>
            <a:stCxn id="19" idx="3"/>
            <a:endCxn id="21" idx="1"/>
          </p:cNvCxnSpPr>
          <p:nvPr/>
        </p:nvCxnSpPr>
        <p:spPr>
          <a:xfrm>
            <a:off x="8432674" y="2427332"/>
            <a:ext cx="114333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ZoneTexte 34">
            <a:extLst>
              <a:ext uri="{FF2B5EF4-FFF2-40B4-BE49-F238E27FC236}">
                <a16:creationId xmlns:a16="http://schemas.microsoft.com/office/drawing/2014/main" id="{35F282AC-D129-487C-086C-69CC2EB26E9B}"/>
              </a:ext>
            </a:extLst>
          </p:cNvPr>
          <p:cNvSpPr txBox="1"/>
          <p:nvPr/>
        </p:nvSpPr>
        <p:spPr>
          <a:xfrm>
            <a:off x="727358" y="1441354"/>
            <a:ext cx="1614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Poste de </a:t>
            </a:r>
            <a:r>
              <a:rPr lang="fr-FR" dirty="0" err="1"/>
              <a:t>dév</a:t>
            </a:r>
            <a:endParaRPr lang="fr-FR" dirty="0"/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237EDA69-64D4-5F6B-1DB6-3892557CB007}"/>
              </a:ext>
            </a:extLst>
          </p:cNvPr>
          <p:cNvSpPr txBox="1"/>
          <p:nvPr/>
        </p:nvSpPr>
        <p:spPr>
          <a:xfrm>
            <a:off x="3385014" y="1441354"/>
            <a:ext cx="708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SCM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98BEA844-6265-CDBC-EB29-E2CACF727F85}"/>
              </a:ext>
            </a:extLst>
          </p:cNvPr>
          <p:cNvSpPr txBox="1"/>
          <p:nvPr/>
        </p:nvSpPr>
        <p:spPr>
          <a:xfrm>
            <a:off x="4802580" y="1441354"/>
            <a:ext cx="1978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Serveur de </a:t>
            </a:r>
            <a:r>
              <a:rPr lang="fr-FR" dirty="0" err="1"/>
              <a:t>build</a:t>
            </a:r>
            <a:endParaRPr lang="fr-FR" dirty="0"/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BE6E3988-64CC-C8F9-A062-33BED3830407}"/>
              </a:ext>
            </a:extLst>
          </p:cNvPr>
          <p:cNvSpPr txBox="1"/>
          <p:nvPr/>
        </p:nvSpPr>
        <p:spPr>
          <a:xfrm>
            <a:off x="6945138" y="1441354"/>
            <a:ext cx="1895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Repo de binaire</a:t>
            </a: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78E480A0-3796-4B11-ADC3-BCA812A94D99}"/>
              </a:ext>
            </a:extLst>
          </p:cNvPr>
          <p:cNvSpPr txBox="1"/>
          <p:nvPr/>
        </p:nvSpPr>
        <p:spPr>
          <a:xfrm>
            <a:off x="9451383" y="1441354"/>
            <a:ext cx="1074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Runtime</a:t>
            </a:r>
          </a:p>
        </p:txBody>
      </p:sp>
      <p:pic>
        <p:nvPicPr>
          <p:cNvPr id="47" name="Image 46" descr="Une image contenant verre à main, cercle, noir et blanc&#10;&#10;Description générée automatiquement">
            <a:extLst>
              <a:ext uri="{FF2B5EF4-FFF2-40B4-BE49-F238E27FC236}">
                <a16:creationId xmlns:a16="http://schemas.microsoft.com/office/drawing/2014/main" id="{7542CF54-7F3D-367D-A761-033A114E31F0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217" b="12587"/>
          <a:stretch/>
        </p:blipFill>
        <p:spPr>
          <a:xfrm>
            <a:off x="6556916" y="3331008"/>
            <a:ext cx="5624825" cy="3526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2442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9A1829AC-C66C-EE43-3096-00C3AC47A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3. Besoin : pourquoi les SBOM</a:t>
            </a:r>
          </a:p>
        </p:txBody>
      </p:sp>
      <p:pic>
        <p:nvPicPr>
          <p:cNvPr id="2" name="Image 1" descr="Une image contenant Produit en papier, carton, boîte, conteneur&#10;&#10;Description générée automatiquement">
            <a:extLst>
              <a:ext uri="{FF2B5EF4-FFF2-40B4-BE49-F238E27FC236}">
                <a16:creationId xmlns:a16="http://schemas.microsoft.com/office/drawing/2014/main" id="{F780DB1E-AD87-CD86-CF70-D7C003CF42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5396" y="3980686"/>
            <a:ext cx="900000" cy="900000"/>
          </a:xfrm>
          <a:prstGeom prst="rect">
            <a:avLst/>
          </a:prstGeom>
        </p:spPr>
      </p:pic>
      <p:cxnSp>
        <p:nvCxnSpPr>
          <p:cNvPr id="4" name="Connecteur droit avec flèche 3">
            <a:extLst>
              <a:ext uri="{FF2B5EF4-FFF2-40B4-BE49-F238E27FC236}">
                <a16:creationId xmlns:a16="http://schemas.microsoft.com/office/drawing/2014/main" id="{95B65C74-D512-78FA-B8BC-6D53EB4B4820}"/>
              </a:ext>
            </a:extLst>
          </p:cNvPr>
          <p:cNvCxnSpPr>
            <a:cxnSpLocks/>
          </p:cNvCxnSpPr>
          <p:nvPr/>
        </p:nvCxnSpPr>
        <p:spPr>
          <a:xfrm>
            <a:off x="1616927" y="3612996"/>
            <a:ext cx="86868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2E1959A8-81C1-5310-8881-7D9CE3CDE8C8}"/>
              </a:ext>
            </a:extLst>
          </p:cNvPr>
          <p:cNvCxnSpPr>
            <a:cxnSpLocks/>
          </p:cNvCxnSpPr>
          <p:nvPr/>
        </p:nvCxnSpPr>
        <p:spPr>
          <a:xfrm>
            <a:off x="1903143" y="1445945"/>
            <a:ext cx="0" cy="252000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ZoneTexte 6">
            <a:extLst>
              <a:ext uri="{FF2B5EF4-FFF2-40B4-BE49-F238E27FC236}">
                <a16:creationId xmlns:a16="http://schemas.microsoft.com/office/drawing/2014/main" id="{D6757D50-8B0C-3858-6D2E-ABA47250C04A}"/>
              </a:ext>
            </a:extLst>
          </p:cNvPr>
          <p:cNvSpPr txBox="1"/>
          <p:nvPr/>
        </p:nvSpPr>
        <p:spPr>
          <a:xfrm>
            <a:off x="1903143" y="5032261"/>
            <a:ext cx="216918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/>
              <a:t>monApp:</a:t>
            </a:r>
            <a:r>
              <a:rPr lang="fr-FR" sz="1600" b="1" dirty="0"/>
              <a:t>1.2.3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/>
              <a:t>log4j-core:</a:t>
            </a:r>
            <a:r>
              <a:rPr lang="fr-FR" sz="1600" b="1" dirty="0"/>
              <a:t>2.15.0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/>
              <a:t>spring-core:6.1.5</a:t>
            </a:r>
            <a:br>
              <a:rPr lang="fr-FR" sz="1600" dirty="0"/>
            </a:br>
            <a:r>
              <a:rPr lang="fr-FR" sz="1600" dirty="0"/>
              <a:t>…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3FFE904E-DB36-79BD-C409-B899875253C2}"/>
              </a:ext>
            </a:extLst>
          </p:cNvPr>
          <p:cNvSpPr txBox="1"/>
          <p:nvPr/>
        </p:nvSpPr>
        <p:spPr>
          <a:xfrm>
            <a:off x="1802784" y="1092680"/>
            <a:ext cx="11929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/>
              <a:t>Mars 2021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FA5F3F84-F4E5-FCBF-D515-A0DDBAB15BF3}"/>
              </a:ext>
            </a:extLst>
          </p:cNvPr>
          <p:cNvSpPr txBox="1"/>
          <p:nvPr/>
        </p:nvSpPr>
        <p:spPr>
          <a:xfrm>
            <a:off x="1892024" y="1831488"/>
            <a:ext cx="16317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Livraison en production</a:t>
            </a:r>
          </a:p>
        </p:txBody>
      </p: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0AD748C8-A722-2837-FBE0-5FC69A636187}"/>
              </a:ext>
            </a:extLst>
          </p:cNvPr>
          <p:cNvCxnSpPr>
            <a:cxnSpLocks/>
          </p:cNvCxnSpPr>
          <p:nvPr/>
        </p:nvCxnSpPr>
        <p:spPr>
          <a:xfrm>
            <a:off x="4586870" y="1445945"/>
            <a:ext cx="0" cy="252000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ZoneTexte 15">
            <a:extLst>
              <a:ext uri="{FF2B5EF4-FFF2-40B4-BE49-F238E27FC236}">
                <a16:creationId xmlns:a16="http://schemas.microsoft.com/office/drawing/2014/main" id="{0F065C5A-51C7-34F3-91B1-F2CBD2BF123B}"/>
              </a:ext>
            </a:extLst>
          </p:cNvPr>
          <p:cNvSpPr txBox="1"/>
          <p:nvPr/>
        </p:nvSpPr>
        <p:spPr>
          <a:xfrm>
            <a:off x="4441904" y="1092680"/>
            <a:ext cx="19607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/>
              <a:t>10 décembre 2021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E3CA60F6-A279-C527-EE71-FB5F98BFB8C5}"/>
              </a:ext>
            </a:extLst>
          </p:cNvPr>
          <p:cNvSpPr txBox="1"/>
          <p:nvPr/>
        </p:nvSpPr>
        <p:spPr>
          <a:xfrm>
            <a:off x="4547857" y="1708377"/>
            <a:ext cx="22097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Publication de log4shell</a:t>
            </a:r>
          </a:p>
          <a:p>
            <a:r>
              <a:rPr lang="fr-FR" sz="1600" dirty="0">
                <a:hlinkClick r:id="rId4"/>
              </a:rPr>
              <a:t>CVE-2021-44228</a:t>
            </a:r>
            <a:endParaRPr lang="fr-FR" sz="1600" dirty="0"/>
          </a:p>
        </p:txBody>
      </p: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9319D0AE-6B34-D419-24B8-6084711A83E7}"/>
              </a:ext>
            </a:extLst>
          </p:cNvPr>
          <p:cNvCxnSpPr>
            <a:cxnSpLocks/>
          </p:cNvCxnSpPr>
          <p:nvPr/>
        </p:nvCxnSpPr>
        <p:spPr>
          <a:xfrm>
            <a:off x="7304053" y="1445945"/>
            <a:ext cx="0" cy="252000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ZoneTexte 21">
            <a:extLst>
              <a:ext uri="{FF2B5EF4-FFF2-40B4-BE49-F238E27FC236}">
                <a16:creationId xmlns:a16="http://schemas.microsoft.com/office/drawing/2014/main" id="{317BF3A4-B3EA-19D4-559C-DF275ADD5824}"/>
              </a:ext>
            </a:extLst>
          </p:cNvPr>
          <p:cNvSpPr txBox="1"/>
          <p:nvPr/>
        </p:nvSpPr>
        <p:spPr>
          <a:xfrm>
            <a:off x="7181412" y="1092680"/>
            <a:ext cx="1463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/>
              <a:t>Janvier 2022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7181D453-FDF4-31A8-2DAE-63F7F9F21C32}"/>
              </a:ext>
            </a:extLst>
          </p:cNvPr>
          <p:cNvSpPr txBox="1"/>
          <p:nvPr/>
        </p:nvSpPr>
        <p:spPr>
          <a:xfrm>
            <a:off x="7326407" y="1831488"/>
            <a:ext cx="16317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Livraison en production</a:t>
            </a:r>
          </a:p>
        </p:txBody>
      </p:sp>
      <p:pic>
        <p:nvPicPr>
          <p:cNvPr id="29" name="Image 28" descr="Une image contenant Produit en papier, carton, boîte, conteneur&#10;&#10;Description générée automatiquement">
            <a:extLst>
              <a:ext uri="{FF2B5EF4-FFF2-40B4-BE49-F238E27FC236}">
                <a16:creationId xmlns:a16="http://schemas.microsoft.com/office/drawing/2014/main" id="{259DD771-20E4-C1CD-FB4D-3B3CEB8550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1011" y="3868210"/>
            <a:ext cx="900000" cy="900000"/>
          </a:xfrm>
          <a:prstGeom prst="rect">
            <a:avLst/>
          </a:prstGeom>
        </p:spPr>
      </p:pic>
      <p:sp>
        <p:nvSpPr>
          <p:cNvPr id="31" name="ZoneTexte 30">
            <a:extLst>
              <a:ext uri="{FF2B5EF4-FFF2-40B4-BE49-F238E27FC236}">
                <a16:creationId xmlns:a16="http://schemas.microsoft.com/office/drawing/2014/main" id="{B16C75C5-3D11-9324-7D80-1326A7AEDFEE}"/>
              </a:ext>
            </a:extLst>
          </p:cNvPr>
          <p:cNvSpPr txBox="1"/>
          <p:nvPr/>
        </p:nvSpPr>
        <p:spPr>
          <a:xfrm>
            <a:off x="7498758" y="4919785"/>
            <a:ext cx="215956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/>
              <a:t>monApp:</a:t>
            </a:r>
            <a:r>
              <a:rPr lang="fr-FR" sz="1600" b="1" dirty="0"/>
              <a:t>1.2.4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/>
              <a:t>log4j-core:</a:t>
            </a:r>
            <a:r>
              <a:rPr lang="fr-FR" sz="1600" b="1" dirty="0"/>
              <a:t>2.17.0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/>
              <a:t>spring-core:6.1.5</a:t>
            </a:r>
            <a:br>
              <a:rPr lang="fr-FR" sz="1600" dirty="0"/>
            </a:br>
            <a:r>
              <a:rPr lang="fr-FR" sz="1600" dirty="0"/>
              <a:t>…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A7DDB7C2-54A0-4EE0-E78A-9D73892FB66B}"/>
              </a:ext>
            </a:extLst>
          </p:cNvPr>
          <p:cNvSpPr txBox="1"/>
          <p:nvPr/>
        </p:nvSpPr>
        <p:spPr>
          <a:xfrm>
            <a:off x="1925444" y="3056541"/>
            <a:ext cx="2628000" cy="504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fr-FR" dirty="0"/>
              <a:t>SCA OK</a:t>
            </a:r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3C201D8F-D159-B620-DF9F-04948E577920}"/>
              </a:ext>
            </a:extLst>
          </p:cNvPr>
          <p:cNvSpPr txBox="1"/>
          <p:nvPr/>
        </p:nvSpPr>
        <p:spPr>
          <a:xfrm>
            <a:off x="4631448" y="3056541"/>
            <a:ext cx="2628000" cy="504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fr-FR" dirty="0"/>
              <a:t>SCA KO</a:t>
            </a: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CFCDBCE6-6CD9-AC61-120C-57C984123C01}"/>
              </a:ext>
            </a:extLst>
          </p:cNvPr>
          <p:cNvSpPr txBox="1"/>
          <p:nvPr/>
        </p:nvSpPr>
        <p:spPr>
          <a:xfrm>
            <a:off x="7364727" y="3056541"/>
            <a:ext cx="2628000" cy="504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fr-FR" dirty="0"/>
              <a:t>SCA OK</a:t>
            </a:r>
          </a:p>
        </p:txBody>
      </p:sp>
    </p:spTree>
    <p:extLst>
      <p:ext uri="{BB962C8B-B14F-4D97-AF65-F5344CB8AC3E}">
        <p14:creationId xmlns:p14="http://schemas.microsoft.com/office/powerpoint/2010/main" val="8760258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253244-8E3A-640F-A700-3863969503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re 21">
            <a:extLst>
              <a:ext uri="{FF2B5EF4-FFF2-40B4-BE49-F238E27FC236}">
                <a16:creationId xmlns:a16="http://schemas.microsoft.com/office/drawing/2014/main" id="{5CAA68ED-45C3-2BD8-F848-F645FFCAC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3. Besoin : pourquoi les SBOM</a:t>
            </a:r>
          </a:p>
        </p:txBody>
      </p:sp>
      <p:sp>
        <p:nvSpPr>
          <p:cNvPr id="24" name="Espace réservé du texte 23">
            <a:extLst>
              <a:ext uri="{FF2B5EF4-FFF2-40B4-BE49-F238E27FC236}">
                <a16:creationId xmlns:a16="http://schemas.microsoft.com/office/drawing/2014/main" id="{D2C36EB2-CB3E-210C-2AF9-579787C14CC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fr-FR" dirty="0"/>
          </a:p>
        </p:txBody>
      </p:sp>
      <p:graphicFrame>
        <p:nvGraphicFramePr>
          <p:cNvPr id="7" name="Diagramme 6">
            <a:extLst>
              <a:ext uri="{FF2B5EF4-FFF2-40B4-BE49-F238E27FC236}">
                <a16:creationId xmlns:a16="http://schemas.microsoft.com/office/drawing/2014/main" id="{854530B2-924C-CAE5-5512-FCCF1D36C15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41754527"/>
              </p:ext>
            </p:extLst>
          </p:nvPr>
        </p:nvGraphicFramePr>
        <p:xfrm>
          <a:off x="444500" y="2107495"/>
          <a:ext cx="9360000" cy="21656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Accolade fermante 1">
            <a:extLst>
              <a:ext uri="{FF2B5EF4-FFF2-40B4-BE49-F238E27FC236}">
                <a16:creationId xmlns:a16="http://schemas.microsoft.com/office/drawing/2014/main" id="{784197B5-5334-B3E4-67E4-397E92A098DF}"/>
              </a:ext>
            </a:extLst>
          </p:cNvPr>
          <p:cNvSpPr/>
          <p:nvPr/>
        </p:nvSpPr>
        <p:spPr>
          <a:xfrm>
            <a:off x="10118560" y="2213814"/>
            <a:ext cx="613610" cy="2165684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E071217F-0781-7BE8-3691-34A6AD85B29A}"/>
              </a:ext>
            </a:extLst>
          </p:cNvPr>
          <p:cNvSpPr txBox="1"/>
          <p:nvPr/>
        </p:nvSpPr>
        <p:spPr>
          <a:xfrm>
            <a:off x="10869487" y="3065823"/>
            <a:ext cx="8178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SCA</a:t>
            </a:r>
          </a:p>
        </p:txBody>
      </p:sp>
    </p:spTree>
    <p:extLst>
      <p:ext uri="{BB962C8B-B14F-4D97-AF65-F5344CB8AC3E}">
        <p14:creationId xmlns:p14="http://schemas.microsoft.com/office/powerpoint/2010/main" val="1668881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253244-8E3A-640F-A700-3863969503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re 21">
            <a:extLst>
              <a:ext uri="{FF2B5EF4-FFF2-40B4-BE49-F238E27FC236}">
                <a16:creationId xmlns:a16="http://schemas.microsoft.com/office/drawing/2014/main" id="{5CAA68ED-45C3-2BD8-F848-F645FFCAC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3. Besoin : pourquoi les SBOM</a:t>
            </a:r>
          </a:p>
        </p:txBody>
      </p:sp>
      <p:sp>
        <p:nvSpPr>
          <p:cNvPr id="24" name="Espace réservé du texte 23">
            <a:extLst>
              <a:ext uri="{FF2B5EF4-FFF2-40B4-BE49-F238E27FC236}">
                <a16:creationId xmlns:a16="http://schemas.microsoft.com/office/drawing/2014/main" id="{D2C36EB2-CB3E-210C-2AF9-579787C14CC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fr-FR" dirty="0"/>
          </a:p>
        </p:txBody>
      </p:sp>
      <p:graphicFrame>
        <p:nvGraphicFramePr>
          <p:cNvPr id="7" name="Diagramme 6">
            <a:extLst>
              <a:ext uri="{FF2B5EF4-FFF2-40B4-BE49-F238E27FC236}">
                <a16:creationId xmlns:a16="http://schemas.microsoft.com/office/drawing/2014/main" id="{854530B2-924C-CAE5-5512-FCCF1D36C15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29882755"/>
              </p:ext>
            </p:extLst>
          </p:nvPr>
        </p:nvGraphicFramePr>
        <p:xfrm>
          <a:off x="444500" y="1156996"/>
          <a:ext cx="9360000" cy="52624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Accolade fermante 1">
            <a:extLst>
              <a:ext uri="{FF2B5EF4-FFF2-40B4-BE49-F238E27FC236}">
                <a16:creationId xmlns:a16="http://schemas.microsoft.com/office/drawing/2014/main" id="{2B39504D-5BBD-F8DE-5277-25BDF1B6FBBB}"/>
              </a:ext>
            </a:extLst>
          </p:cNvPr>
          <p:cNvSpPr/>
          <p:nvPr/>
        </p:nvSpPr>
        <p:spPr>
          <a:xfrm>
            <a:off x="10118560" y="1263315"/>
            <a:ext cx="613610" cy="5090831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8C69AF96-5253-BB25-9152-61753DA7D042}"/>
              </a:ext>
            </a:extLst>
          </p:cNvPr>
          <p:cNvSpPr txBox="1"/>
          <p:nvPr/>
        </p:nvSpPr>
        <p:spPr>
          <a:xfrm>
            <a:off x="10841690" y="3575936"/>
            <a:ext cx="10967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SBOM</a:t>
            </a:r>
          </a:p>
        </p:txBody>
      </p:sp>
    </p:spTree>
    <p:extLst>
      <p:ext uri="{BB962C8B-B14F-4D97-AF65-F5344CB8AC3E}">
        <p14:creationId xmlns:p14="http://schemas.microsoft.com/office/powerpoint/2010/main" val="28779092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32DDDEAC-2EDC-11AE-E708-7DE105C43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4. Un SBOM c’est quoi</a:t>
            </a:r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C4E571FA-9C9E-E26D-B077-6568897CCE4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90525" y="0"/>
            <a:ext cx="3941358" cy="6858000"/>
          </a:xfrm>
        </p:spPr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413667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253244-8E3A-640F-A700-3863969503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re 21">
            <a:extLst>
              <a:ext uri="{FF2B5EF4-FFF2-40B4-BE49-F238E27FC236}">
                <a16:creationId xmlns:a16="http://schemas.microsoft.com/office/drawing/2014/main" id="{5CAA68ED-45C3-2BD8-F848-F645FFCAC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4. Un SBOM c’est quoi</a:t>
            </a:r>
          </a:p>
        </p:txBody>
      </p:sp>
      <p:sp>
        <p:nvSpPr>
          <p:cNvPr id="23" name="Espace réservé du texte 22">
            <a:extLst>
              <a:ext uri="{FF2B5EF4-FFF2-40B4-BE49-F238E27FC236}">
                <a16:creationId xmlns:a16="http://schemas.microsoft.com/office/drawing/2014/main" id="{D13618BF-522A-C71F-EBA5-A7CC00FF41A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4500" y="1041927"/>
            <a:ext cx="11271250" cy="714694"/>
          </a:xfrm>
        </p:spPr>
        <p:txBody>
          <a:bodyPr/>
          <a:lstStyle/>
          <a:p>
            <a:r>
              <a:rPr lang="fr-FR" dirty="0"/>
              <a:t>Cf </a:t>
            </a:r>
            <a:r>
              <a:rPr lang="fr-FR" u="sng" dirty="0">
                <a:hlinkClick r:id="rId2"/>
              </a:rPr>
              <a:t>application-</a:t>
            </a:r>
            <a:r>
              <a:rPr lang="fr-FR" u="sng" dirty="0" err="1">
                <a:hlinkClick r:id="rId2"/>
              </a:rPr>
              <a:t>bom.json</a:t>
            </a:r>
            <a:endParaRPr lang="fr-FR" u="sng" dirty="0"/>
          </a:p>
        </p:txBody>
      </p:sp>
      <p:sp>
        <p:nvSpPr>
          <p:cNvPr id="24" name="Espace réservé du texte 23">
            <a:extLst>
              <a:ext uri="{FF2B5EF4-FFF2-40B4-BE49-F238E27FC236}">
                <a16:creationId xmlns:a16="http://schemas.microsoft.com/office/drawing/2014/main" id="{D2C36EB2-CB3E-210C-2AF9-579787C14CC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10744FCC-6394-BD82-2F1C-19F4FC6908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317"/>
          <a:stretch/>
        </p:blipFill>
        <p:spPr>
          <a:xfrm>
            <a:off x="1240529" y="3644185"/>
            <a:ext cx="8523886" cy="2171888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2AB110A9-3B2E-F1D8-44C6-57020F98F2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7379" y="1826096"/>
            <a:ext cx="8497036" cy="1737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822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32DDDEAC-2EDC-11AE-E708-7DE105C43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5. Standards et outils du marché</a:t>
            </a:r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C4E571FA-9C9E-E26D-B077-6568897CCE4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90525" y="0"/>
            <a:ext cx="3941358" cy="6858000"/>
          </a:xfrm>
        </p:spPr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60139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253244-8E3A-640F-A700-3863969503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re 21">
            <a:extLst>
              <a:ext uri="{FF2B5EF4-FFF2-40B4-BE49-F238E27FC236}">
                <a16:creationId xmlns:a16="http://schemas.microsoft.com/office/drawing/2014/main" id="{5CAA68ED-45C3-2BD8-F848-F645FFCAC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23" name="Espace réservé du texte 22">
            <a:extLst>
              <a:ext uri="{FF2B5EF4-FFF2-40B4-BE49-F238E27FC236}">
                <a16:creationId xmlns:a16="http://schemas.microsoft.com/office/drawing/2014/main" id="{D13618BF-522A-C71F-EBA5-A7CC00FF41A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4500" y="1041927"/>
            <a:ext cx="11271250" cy="1993165"/>
          </a:xfrm>
        </p:spPr>
        <p:txBody>
          <a:bodyPr/>
          <a:lstStyle/>
          <a:p>
            <a:r>
              <a:rPr lang="fr-FR" dirty="0"/>
              <a:t>Formats</a:t>
            </a:r>
          </a:p>
          <a:p>
            <a:pPr marL="457200" lvl="1" indent="0">
              <a:buNone/>
            </a:pPr>
            <a:r>
              <a:rPr lang="fr-FR" sz="1400" dirty="0"/>
              <a:t>Linux SPDX vs OWASP </a:t>
            </a:r>
            <a:r>
              <a:rPr lang="fr-FR" sz="1400" dirty="0" err="1"/>
              <a:t>CycloneDX</a:t>
            </a:r>
            <a:endParaRPr lang="fr-FR" sz="1400" dirty="0"/>
          </a:p>
          <a:p>
            <a:pPr marL="457200" lvl="1" indent="0">
              <a:buNone/>
            </a:pPr>
            <a:r>
              <a:rPr lang="fr-FR" sz="1400" dirty="0">
                <a:hlinkClick r:id="rId2"/>
              </a:rPr>
              <a:t>https://scvs.owasp.org/bom-maturity-model/</a:t>
            </a:r>
            <a:endParaRPr lang="fr-FR" sz="1400" dirty="0"/>
          </a:p>
          <a:p>
            <a:pPr marL="457200" lvl="1" indent="0">
              <a:buNone/>
            </a:pPr>
            <a:r>
              <a:rPr lang="fr-FR" sz="1400" dirty="0">
                <a:hlinkClick r:id="rId3"/>
              </a:rPr>
              <a:t>https://nexusconnect.io/articles/spdx-cyclonedx-or-swid-navigating-the-sbom-standard-landscape</a:t>
            </a:r>
            <a:endParaRPr lang="fr-FR" sz="1400" dirty="0"/>
          </a:p>
          <a:p>
            <a:pPr marL="457200" lvl="1" indent="0">
              <a:buNone/>
            </a:pPr>
            <a:r>
              <a:rPr lang="fr-FR" sz="1400" dirty="0">
                <a:hlinkClick r:id="rId4"/>
              </a:rPr>
              <a:t>https://worklifenotes.com/2025/01/21/why-we-chose-cyclonedx-over-spdx/</a:t>
            </a:r>
            <a:endParaRPr lang="fr-FR" sz="1400" dirty="0"/>
          </a:p>
          <a:p>
            <a:r>
              <a:rPr lang="fr-FR" dirty="0"/>
              <a:t>Génération de </a:t>
            </a:r>
            <a:r>
              <a:rPr lang="fr-FR" dirty="0" err="1"/>
              <a:t>SBOMs</a:t>
            </a:r>
            <a:endParaRPr lang="fr-FR" dirty="0"/>
          </a:p>
        </p:txBody>
      </p:sp>
      <p:sp>
        <p:nvSpPr>
          <p:cNvPr id="24" name="Espace réservé du texte 23">
            <a:extLst>
              <a:ext uri="{FF2B5EF4-FFF2-40B4-BE49-F238E27FC236}">
                <a16:creationId xmlns:a16="http://schemas.microsoft.com/office/drawing/2014/main" id="{D2C36EB2-CB3E-210C-2AF9-579787C14CC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077A6392-7EC4-F7AD-8928-A3B5291008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52308" y="3087331"/>
            <a:ext cx="7887383" cy="3482642"/>
          </a:xfrm>
          <a:prstGeom prst="rect">
            <a:avLst/>
          </a:prstGeom>
        </p:spPr>
      </p:pic>
      <p:sp>
        <p:nvSpPr>
          <p:cNvPr id="3" name="Accolade ouvrante 2">
            <a:extLst>
              <a:ext uri="{FF2B5EF4-FFF2-40B4-BE49-F238E27FC236}">
                <a16:creationId xmlns:a16="http://schemas.microsoft.com/office/drawing/2014/main" id="{B65C748A-F1A5-953A-242D-C01F588EC4C3}"/>
              </a:ext>
            </a:extLst>
          </p:cNvPr>
          <p:cNvSpPr/>
          <p:nvPr/>
        </p:nvSpPr>
        <p:spPr>
          <a:xfrm>
            <a:off x="1676400" y="3606800"/>
            <a:ext cx="325120" cy="975360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896B5093-F132-9151-F247-B6964D7E8E15}"/>
              </a:ext>
            </a:extLst>
          </p:cNvPr>
          <p:cNvSpPr txBox="1"/>
          <p:nvPr/>
        </p:nvSpPr>
        <p:spPr>
          <a:xfrm>
            <a:off x="455248" y="3909814"/>
            <a:ext cx="1081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dirty="0"/>
              <a:t>Cf </a:t>
            </a:r>
            <a:r>
              <a:rPr lang="fr-FR" dirty="0">
                <a:hlinkClick r:id="rId6" action="ppaction://hlinksldjump"/>
              </a:rPr>
              <a:t>§ 6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826013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1F961CF0-3AEB-FDB8-460C-6E25D2AC9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Intro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F87108C6-46A2-CDC6-9394-7A59860B657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0375" y="954287"/>
            <a:ext cx="11271250" cy="2391082"/>
          </a:xfrm>
        </p:spPr>
        <p:txBody>
          <a:bodyPr/>
          <a:lstStyle/>
          <a:p>
            <a:pPr algn="l"/>
            <a:r>
              <a:rPr lang="fr-FR" sz="1600" dirty="0"/>
              <a:t>Ce meetup concerne la sécurité applicative (</a:t>
            </a:r>
            <a:r>
              <a:rPr lang="fr-FR" sz="1600" dirty="0" err="1"/>
              <a:t>AppSec</a:t>
            </a:r>
            <a:r>
              <a:rPr lang="fr-FR" sz="1600" dirty="0"/>
              <a:t>), un domaine essentiel en cybersécurité.</a:t>
            </a:r>
          </a:p>
          <a:p>
            <a:pPr algn="l"/>
            <a:r>
              <a:rPr lang="fr-FR" sz="1600" dirty="0"/>
              <a:t> </a:t>
            </a:r>
          </a:p>
          <a:p>
            <a:pPr algn="l"/>
            <a:r>
              <a:rPr lang="fr-FR" sz="1600" dirty="0"/>
              <a:t>Le sujet est la gestion des </a:t>
            </a:r>
            <a:r>
              <a:rPr lang="fr-FR" sz="1600" dirty="0">
                <a:hlinkClick r:id="rId3" tooltip="https://jfrog.com/learn/sdlc/sbom/"/>
              </a:rPr>
              <a:t>Software Bill Of </a:t>
            </a:r>
            <a:r>
              <a:rPr lang="fr-FR" sz="1600" dirty="0" err="1">
                <a:hlinkClick r:id="rId3" tooltip="https://jfrog.com/learn/sdlc/sbom/"/>
              </a:rPr>
              <a:t>Material</a:t>
            </a:r>
            <a:r>
              <a:rPr lang="fr-FR" sz="1600" dirty="0"/>
              <a:t> (SBOM) 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fr-FR" sz="1600" dirty="0"/>
              <a:t>à la fois en retour du </a:t>
            </a:r>
            <a:r>
              <a:rPr lang="fr-FR" sz="1600" dirty="0" err="1"/>
              <a:t>Devoxx</a:t>
            </a:r>
            <a:r>
              <a:rPr lang="fr-FR" sz="1600" dirty="0"/>
              <a:t> (</a:t>
            </a:r>
            <a:r>
              <a:rPr lang="fr-FR" sz="1600" dirty="0">
                <a:hlinkClick r:id="rId4" tooltip="https://www.devoxx.fr/agenda-2025/talk/vol-au-dessus-d-un-nid-de-vulnerabilites/"/>
              </a:rPr>
              <a:t>https://www.devoxx.fr/agenda-2025/talk/vol-au-dessus-d-un-nid-de-vulnerabilites/</a:t>
            </a:r>
            <a:r>
              <a:rPr lang="fr-FR" sz="1600" dirty="0"/>
              <a:t>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fr-FR" sz="1600" dirty="0"/>
              <a:t>et dans le cadre d'une étude pour ma mission actuelle</a:t>
            </a:r>
          </a:p>
        </p:txBody>
      </p:sp>
      <p:graphicFrame>
        <p:nvGraphicFramePr>
          <p:cNvPr id="2" name="Diagramme 1">
            <a:extLst>
              <a:ext uri="{FF2B5EF4-FFF2-40B4-BE49-F238E27FC236}">
                <a16:creationId xmlns:a16="http://schemas.microsoft.com/office/drawing/2014/main" id="{24544A64-5F0D-B874-9F2D-79BD946FD24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22727378"/>
              </p:ext>
            </p:extLst>
          </p:nvPr>
        </p:nvGraphicFramePr>
        <p:xfrm>
          <a:off x="1719766" y="3467588"/>
          <a:ext cx="7379629" cy="16285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24FE717A-0B32-68A3-D141-85CFC849672F}"/>
              </a:ext>
            </a:extLst>
          </p:cNvPr>
          <p:cNvCxnSpPr/>
          <p:nvPr/>
        </p:nvCxnSpPr>
        <p:spPr>
          <a:xfrm>
            <a:off x="2720896" y="4638905"/>
            <a:ext cx="0" cy="36000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6E260CD9-2EC3-FB17-9D39-E9BB93990EBE}"/>
              </a:ext>
            </a:extLst>
          </p:cNvPr>
          <p:cNvCxnSpPr/>
          <p:nvPr/>
        </p:nvCxnSpPr>
        <p:spPr>
          <a:xfrm>
            <a:off x="5181601" y="4690946"/>
            <a:ext cx="0" cy="79200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729168EB-9748-12ED-6E8A-E92FBB3B00D7}"/>
              </a:ext>
            </a:extLst>
          </p:cNvPr>
          <p:cNvCxnSpPr/>
          <p:nvPr/>
        </p:nvCxnSpPr>
        <p:spPr>
          <a:xfrm>
            <a:off x="7352368" y="4687232"/>
            <a:ext cx="0" cy="129600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ZoneTexte 2">
            <a:extLst>
              <a:ext uri="{FF2B5EF4-FFF2-40B4-BE49-F238E27FC236}">
                <a16:creationId xmlns:a16="http://schemas.microsoft.com/office/drawing/2014/main" id="{AF85C0C2-4554-A98F-B9EE-7182D1D00913}"/>
              </a:ext>
            </a:extLst>
          </p:cNvPr>
          <p:cNvSpPr txBox="1"/>
          <p:nvPr/>
        </p:nvSpPr>
        <p:spPr>
          <a:xfrm>
            <a:off x="2671800" y="4820707"/>
            <a:ext cx="236795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FR" dirty="0"/>
              <a:t>Application Security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76F30210-54FF-521D-6BA3-D1B1314EDC06}"/>
              </a:ext>
            </a:extLst>
          </p:cNvPr>
          <p:cNvSpPr txBox="1"/>
          <p:nvPr/>
        </p:nvSpPr>
        <p:spPr>
          <a:xfrm>
            <a:off x="5140115" y="5280268"/>
            <a:ext cx="358303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FR" dirty="0"/>
              <a:t>Software Composition </a:t>
            </a:r>
            <a:r>
              <a:rPr lang="fr-FR" dirty="0" err="1"/>
              <a:t>Analysis</a:t>
            </a:r>
            <a:endParaRPr lang="fr-FR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C8C69F62-7426-559C-8C25-EC64AB5C59B8}"/>
              </a:ext>
            </a:extLst>
          </p:cNvPr>
          <p:cNvSpPr txBox="1"/>
          <p:nvPr/>
        </p:nvSpPr>
        <p:spPr>
          <a:xfrm>
            <a:off x="7330181" y="5806735"/>
            <a:ext cx="282481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FR" dirty="0"/>
              <a:t>Software Bill Of </a:t>
            </a:r>
            <a:r>
              <a:rPr lang="fr-FR" dirty="0" err="1"/>
              <a:t>Material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931891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253244-8E3A-640F-A700-3863969503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re 21">
            <a:extLst>
              <a:ext uri="{FF2B5EF4-FFF2-40B4-BE49-F238E27FC236}">
                <a16:creationId xmlns:a16="http://schemas.microsoft.com/office/drawing/2014/main" id="{5CAA68ED-45C3-2BD8-F848-F645FFCAC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23" name="Espace réservé du texte 22">
            <a:extLst>
              <a:ext uri="{FF2B5EF4-FFF2-40B4-BE49-F238E27FC236}">
                <a16:creationId xmlns:a16="http://schemas.microsoft.com/office/drawing/2014/main" id="{D13618BF-522A-C71F-EBA5-A7CC00FF41A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/>
              <a:t>Historisation des SBOM dans registre de binaires</a:t>
            </a:r>
          </a:p>
          <a:p>
            <a:r>
              <a:rPr lang="fr-FR" dirty="0"/>
              <a:t>Agrégation et analyse des </a:t>
            </a:r>
            <a:r>
              <a:rPr lang="fr-FR" dirty="0" err="1"/>
              <a:t>SBOMs</a:t>
            </a:r>
            <a:endParaRPr lang="fr-FR" dirty="0"/>
          </a:p>
          <a:p>
            <a:pPr marL="457200" lvl="1" indent="0">
              <a:buNone/>
            </a:pPr>
            <a:r>
              <a:rPr lang="fr-FR" sz="1400" dirty="0"/>
              <a:t>OWASP </a:t>
            </a:r>
            <a:r>
              <a:rPr lang="fr-FR" sz="1400" dirty="0" err="1"/>
              <a:t>Dependency</a:t>
            </a:r>
            <a:r>
              <a:rPr lang="fr-FR" sz="1400" dirty="0"/>
              <a:t>-Track</a:t>
            </a:r>
          </a:p>
          <a:p>
            <a:endParaRPr lang="fr-FR" dirty="0"/>
          </a:p>
        </p:txBody>
      </p:sp>
      <p:sp>
        <p:nvSpPr>
          <p:cNvPr id="24" name="Espace réservé du texte 23">
            <a:extLst>
              <a:ext uri="{FF2B5EF4-FFF2-40B4-BE49-F238E27FC236}">
                <a16:creationId xmlns:a16="http://schemas.microsoft.com/office/drawing/2014/main" id="{D2C36EB2-CB3E-210C-2AF9-579787C14CC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7C53AAAC-0E55-F945-0BD4-E9077AD3A0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2606" y="2463141"/>
            <a:ext cx="8055038" cy="3772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8122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32DDDEAC-2EDC-11AE-E708-7DE105C43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6. Plusieurs SBOM pour chaque repo git ?</a:t>
            </a:r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C4E571FA-9C9E-E26D-B077-6568897CCE4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90525" y="0"/>
            <a:ext cx="3941358" cy="6858000"/>
          </a:xfrm>
        </p:spPr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313067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253244-8E3A-640F-A700-3863969503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re 21">
            <a:extLst>
              <a:ext uri="{FF2B5EF4-FFF2-40B4-BE49-F238E27FC236}">
                <a16:creationId xmlns:a16="http://schemas.microsoft.com/office/drawing/2014/main" id="{5CAA68ED-45C3-2BD8-F848-F645FFCAC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« Orienté dépendances » vs « orienté conteneurs »</a:t>
            </a:r>
          </a:p>
        </p:txBody>
      </p:sp>
      <p:sp>
        <p:nvSpPr>
          <p:cNvPr id="23" name="Espace réservé du texte 22">
            <a:extLst>
              <a:ext uri="{FF2B5EF4-FFF2-40B4-BE49-F238E27FC236}">
                <a16:creationId xmlns:a16="http://schemas.microsoft.com/office/drawing/2014/main" id="{D13618BF-522A-C71F-EBA5-A7CC00FF41A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4500" y="1041927"/>
            <a:ext cx="11271250" cy="1347312"/>
          </a:xfrm>
        </p:spPr>
        <p:txBody>
          <a:bodyPr/>
          <a:lstStyle/>
          <a:p>
            <a:r>
              <a:rPr lang="fr-FR" dirty="0"/>
              <a:t>Génération à partir du code source, génération à partir d'une image de conteneur</a:t>
            </a:r>
          </a:p>
          <a:p>
            <a:r>
              <a:rPr lang="fr-FR" dirty="0">
                <a:hlinkClick r:id="rId2"/>
              </a:rPr>
              <a:t>https://gitlab.com/sbom-demo/webgoat/-/blob/main/.gitlab-ci.yml?ref_type=heads</a:t>
            </a:r>
            <a:endParaRPr lang="fr-FR" dirty="0"/>
          </a:p>
          <a:p>
            <a:r>
              <a:rPr lang="fr-FR" dirty="0">
                <a:hlinkClick r:id="rId3"/>
              </a:rPr>
              <a:t>https://gitlab.com/sbom-demo/dependency-track-export/-/raw/main/webgoat-export.xlsx?ref_type=heads</a:t>
            </a:r>
            <a:endParaRPr lang="fr-FR" dirty="0"/>
          </a:p>
          <a:p>
            <a:endParaRPr lang="fr-FR" dirty="0"/>
          </a:p>
        </p:txBody>
      </p:sp>
      <p:sp>
        <p:nvSpPr>
          <p:cNvPr id="24" name="Espace réservé du texte 23">
            <a:extLst>
              <a:ext uri="{FF2B5EF4-FFF2-40B4-BE49-F238E27FC236}">
                <a16:creationId xmlns:a16="http://schemas.microsoft.com/office/drawing/2014/main" id="{D2C36EB2-CB3E-210C-2AF9-579787C14CC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279B7AA8-DB4B-9A48-7400-7CD8D4E34D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8043" y="2554491"/>
            <a:ext cx="7033870" cy="1257409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F70C4888-FDB2-745F-A3EB-7F0824608B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8043" y="3924395"/>
            <a:ext cx="7049111" cy="937341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6D707A0B-F274-0122-E39E-476B7491B3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8043" y="4954561"/>
            <a:ext cx="7064352" cy="739204"/>
          </a:xfrm>
          <a:prstGeom prst="rect">
            <a:avLst/>
          </a:prstGeom>
        </p:spPr>
      </p:pic>
      <p:sp>
        <p:nvSpPr>
          <p:cNvPr id="7" name="Accolade fermante 6">
            <a:extLst>
              <a:ext uri="{FF2B5EF4-FFF2-40B4-BE49-F238E27FC236}">
                <a16:creationId xmlns:a16="http://schemas.microsoft.com/office/drawing/2014/main" id="{ADA8D8B1-35C8-3F48-10AA-7353267BA7CE}"/>
              </a:ext>
            </a:extLst>
          </p:cNvPr>
          <p:cNvSpPr/>
          <p:nvPr/>
        </p:nvSpPr>
        <p:spPr>
          <a:xfrm>
            <a:off x="8355830" y="3060086"/>
            <a:ext cx="253904" cy="782245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sp>
        <p:nvSpPr>
          <p:cNvPr id="8" name="Accolade fermante 7">
            <a:extLst>
              <a:ext uri="{FF2B5EF4-FFF2-40B4-BE49-F238E27FC236}">
                <a16:creationId xmlns:a16="http://schemas.microsoft.com/office/drawing/2014/main" id="{F9DC28AD-2E8B-6D13-4DE1-692815656F7A}"/>
              </a:ext>
            </a:extLst>
          </p:cNvPr>
          <p:cNvSpPr/>
          <p:nvPr/>
        </p:nvSpPr>
        <p:spPr>
          <a:xfrm>
            <a:off x="8355830" y="4033564"/>
            <a:ext cx="253904" cy="838003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sp>
        <p:nvSpPr>
          <p:cNvPr id="9" name="Accolade fermante 8">
            <a:extLst>
              <a:ext uri="{FF2B5EF4-FFF2-40B4-BE49-F238E27FC236}">
                <a16:creationId xmlns:a16="http://schemas.microsoft.com/office/drawing/2014/main" id="{4A8FD501-3B61-B316-4C00-17C9BD15C059}"/>
              </a:ext>
            </a:extLst>
          </p:cNvPr>
          <p:cNvSpPr/>
          <p:nvPr/>
        </p:nvSpPr>
        <p:spPr>
          <a:xfrm>
            <a:off x="8355830" y="5129457"/>
            <a:ext cx="253904" cy="526288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0755CE1D-ABF2-1B56-44AC-883B0288D06C}"/>
              </a:ext>
            </a:extLst>
          </p:cNvPr>
          <p:cNvSpPr txBox="1"/>
          <p:nvPr/>
        </p:nvSpPr>
        <p:spPr>
          <a:xfrm>
            <a:off x="8693651" y="3275111"/>
            <a:ext cx="244823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dirty="0"/>
              <a:t>«  application BOM »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1F64BA49-DC5B-2581-090E-59436EA1D0F0}"/>
              </a:ext>
            </a:extLst>
          </p:cNvPr>
          <p:cNvSpPr txBox="1"/>
          <p:nvPr/>
        </p:nvSpPr>
        <p:spPr>
          <a:xfrm>
            <a:off x="8693651" y="5238712"/>
            <a:ext cx="244823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dirty="0"/>
              <a:t>«  container BOM »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4BCEB283-D9AF-10E2-BA33-5E5F8DCE6A6E}"/>
              </a:ext>
            </a:extLst>
          </p:cNvPr>
          <p:cNvSpPr txBox="1"/>
          <p:nvPr/>
        </p:nvSpPr>
        <p:spPr>
          <a:xfrm>
            <a:off x="8678410" y="4083233"/>
            <a:ext cx="244823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dirty="0"/>
              <a:t>« application BOM »</a:t>
            </a:r>
          </a:p>
          <a:p>
            <a:r>
              <a:rPr lang="fr-FR" sz="1400" dirty="0"/>
              <a:t>ET (!)</a:t>
            </a:r>
          </a:p>
          <a:p>
            <a:r>
              <a:rPr lang="fr-FR" sz="1400" dirty="0"/>
              <a:t>«  container BOM »</a:t>
            </a:r>
          </a:p>
        </p:txBody>
      </p:sp>
      <p:sp>
        <p:nvSpPr>
          <p:cNvPr id="13" name="Espace réservé du texte 22">
            <a:extLst>
              <a:ext uri="{FF2B5EF4-FFF2-40B4-BE49-F238E27FC236}">
                <a16:creationId xmlns:a16="http://schemas.microsoft.com/office/drawing/2014/main" id="{7D1EDF0C-7F6F-9EC6-3130-42BC7B9F280D}"/>
              </a:ext>
            </a:extLst>
          </p:cNvPr>
          <p:cNvSpPr txBox="1">
            <a:spLocks/>
          </p:cNvSpPr>
          <p:nvPr/>
        </p:nvSpPr>
        <p:spPr>
          <a:xfrm>
            <a:off x="444500" y="5833458"/>
            <a:ext cx="11271250" cy="482080"/>
          </a:xfrm>
          <a:prstGeom prst="rect">
            <a:avLst/>
          </a:prstGeom>
        </p:spPr>
        <p:txBody>
          <a:bodyPr lIns="0" tIns="360000" rIns="0" bIns="360000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fr-FR" sz="1400" b="0" kern="120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200" b="0" kern="120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100" b="0" kern="120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050" b="0" kern="120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050" b="0" kern="120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sym typeface="Wingdings" panose="05000000000000000000" pitchFamily="2" charset="2"/>
              </a:rPr>
              <a:t> Préconisation : merge de SBOM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690826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253244-8E3A-640F-A700-3863969503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re 21">
            <a:extLst>
              <a:ext uri="{FF2B5EF4-FFF2-40B4-BE49-F238E27FC236}">
                <a16:creationId xmlns:a16="http://schemas.microsoft.com/office/drawing/2014/main" id="{5CAA68ED-45C3-2BD8-F848-F645FFCAC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23" name="Espace réservé du texte 22">
            <a:extLst>
              <a:ext uri="{FF2B5EF4-FFF2-40B4-BE49-F238E27FC236}">
                <a16:creationId xmlns:a16="http://schemas.microsoft.com/office/drawing/2014/main" id="{D13618BF-522A-C71F-EBA5-A7CC00FF41A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4500" y="1041926"/>
            <a:ext cx="11271250" cy="2881145"/>
          </a:xfrm>
        </p:spPr>
        <p:txBody>
          <a:bodyPr/>
          <a:lstStyle/>
          <a:p>
            <a:r>
              <a:rPr lang="fr-FR" dirty="0"/>
              <a:t>Dépendances de développement et dépendances embarquées dans le livrable de production</a:t>
            </a:r>
          </a:p>
          <a:p>
            <a:pPr marL="457200" lvl="1" indent="0">
              <a:buNone/>
            </a:pPr>
            <a:r>
              <a:rPr lang="fr-FR" sz="1400" dirty="0"/>
              <a:t>« </a:t>
            </a:r>
            <a:r>
              <a:rPr lang="en-US" sz="1400" dirty="0"/>
              <a:t>With the argument --required-only, you can limit the SBOM only to include packages with the scope "required", commonly called production or non-dev dependencies. </a:t>
            </a:r>
            <a:r>
              <a:rPr lang="fr-FR" sz="1400" dirty="0"/>
              <a:t>»</a:t>
            </a:r>
          </a:p>
          <a:p>
            <a:pPr marL="457200" lvl="1" indent="0">
              <a:buNone/>
            </a:pPr>
            <a:r>
              <a:rPr lang="fr-FR" sz="1400" dirty="0">
                <a:hlinkClick r:id="rId2"/>
              </a:rPr>
              <a:t>https://github.com/CycloneDX/cdxgen</a:t>
            </a:r>
            <a:endParaRPr lang="fr-FR" sz="1400" dirty="0"/>
          </a:p>
          <a:p>
            <a:endParaRPr lang="fr-FR" dirty="0"/>
          </a:p>
          <a:p>
            <a:r>
              <a:rPr lang="fr-FR" dirty="0">
                <a:hlinkClick r:id="rId3"/>
              </a:rPr>
              <a:t>https://gitlab.com/sbom-demo/spring-hello</a:t>
            </a:r>
            <a:endParaRPr lang="fr-FR" dirty="0"/>
          </a:p>
          <a:p>
            <a:r>
              <a:rPr lang="fr-FR" dirty="0">
                <a:hlinkClick r:id="rId4"/>
              </a:rPr>
              <a:t>https://gitlab.com/sbom-demo/dependency-track-export/-/raw/main/spring_hello-export.xlsx?ref_type=heads</a:t>
            </a:r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24" name="Espace réservé du texte 23">
            <a:extLst>
              <a:ext uri="{FF2B5EF4-FFF2-40B4-BE49-F238E27FC236}">
                <a16:creationId xmlns:a16="http://schemas.microsoft.com/office/drawing/2014/main" id="{D2C36EB2-CB3E-210C-2AF9-579787C14CC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F6B455CE-242F-E98E-BD2D-5337E41B20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7019" y="3891279"/>
            <a:ext cx="5281118" cy="1272650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F79769D7-A4FD-A8C3-6B14-8EEF57D81B87}"/>
              </a:ext>
            </a:extLst>
          </p:cNvPr>
          <p:cNvSpPr txBox="1"/>
          <p:nvPr/>
        </p:nvSpPr>
        <p:spPr>
          <a:xfrm>
            <a:off x="7049729" y="4517943"/>
            <a:ext cx="244823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dirty="0"/>
              <a:t>100% </a:t>
            </a:r>
            <a:r>
              <a:rPr lang="fr-FR" sz="1400" dirty="0" err="1"/>
              <a:t>present</a:t>
            </a:r>
            <a:endParaRPr lang="fr-FR" sz="1400" dirty="0"/>
          </a:p>
        </p:txBody>
      </p:sp>
      <p:sp>
        <p:nvSpPr>
          <p:cNvPr id="5" name="Accolade fermante 4">
            <a:extLst>
              <a:ext uri="{FF2B5EF4-FFF2-40B4-BE49-F238E27FC236}">
                <a16:creationId xmlns:a16="http://schemas.microsoft.com/office/drawing/2014/main" id="{74A9CDBD-0446-BC94-53BF-3CFA976083EF}"/>
              </a:ext>
            </a:extLst>
          </p:cNvPr>
          <p:cNvSpPr/>
          <p:nvPr/>
        </p:nvSpPr>
        <p:spPr>
          <a:xfrm>
            <a:off x="6753344" y="4179736"/>
            <a:ext cx="296385" cy="984193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sp>
        <p:nvSpPr>
          <p:cNvPr id="6" name="Espace réservé du texte 22">
            <a:extLst>
              <a:ext uri="{FF2B5EF4-FFF2-40B4-BE49-F238E27FC236}">
                <a16:creationId xmlns:a16="http://schemas.microsoft.com/office/drawing/2014/main" id="{ED8A2D43-D908-3BD9-C35E-656A702583E0}"/>
              </a:ext>
            </a:extLst>
          </p:cNvPr>
          <p:cNvSpPr txBox="1">
            <a:spLocks/>
          </p:cNvSpPr>
          <p:nvPr/>
        </p:nvSpPr>
        <p:spPr>
          <a:xfrm>
            <a:off x="444500" y="5715474"/>
            <a:ext cx="11271250" cy="482080"/>
          </a:xfrm>
          <a:prstGeom prst="rect">
            <a:avLst/>
          </a:prstGeom>
        </p:spPr>
        <p:txBody>
          <a:bodyPr lIns="0" tIns="360000" rIns="0" bIns="360000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fr-FR" sz="1400" b="0" kern="120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200" b="0" kern="120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100" b="0" kern="120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050" b="0" kern="120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050" b="0" kern="120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sym typeface="Wingdings" panose="05000000000000000000" pitchFamily="2" charset="2"/>
              </a:rPr>
              <a:t> Préconisation : distinguer les deux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440187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253244-8E3A-640F-A700-3863969503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re 21">
            <a:extLst>
              <a:ext uri="{FF2B5EF4-FFF2-40B4-BE49-F238E27FC236}">
                <a16:creationId xmlns:a16="http://schemas.microsoft.com/office/drawing/2014/main" id="{5CAA68ED-45C3-2BD8-F848-F645FFCAC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23" name="Espace réservé du texte 22">
            <a:extLst>
              <a:ext uri="{FF2B5EF4-FFF2-40B4-BE49-F238E27FC236}">
                <a16:creationId xmlns:a16="http://schemas.microsoft.com/office/drawing/2014/main" id="{D13618BF-522A-C71F-EBA5-A7CC00FF41A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4500" y="1041927"/>
            <a:ext cx="11271250" cy="1785250"/>
          </a:xfrm>
        </p:spPr>
        <p:txBody>
          <a:bodyPr/>
          <a:lstStyle/>
          <a:p>
            <a:r>
              <a:rPr lang="en-US" dirty="0"/>
              <a:t>“Another observation I made in practice – when using common tools, you are frequently not getting the same result when generating an SBOM from the source code vs generating it from a container image built on top of the source code.</a:t>
            </a:r>
          </a:p>
          <a:p>
            <a:r>
              <a:rPr lang="en-US" dirty="0"/>
              <a:t>So a practical choice would be to build a bill of materials from the source code and another one from container. It is further possible to split the source code SBOM into several parts – for example, one including test dependencies and the one without those. “</a:t>
            </a:r>
          </a:p>
          <a:p>
            <a:r>
              <a:rPr lang="fr-FR" dirty="0">
                <a:hlinkClick r:id="rId2"/>
              </a:rPr>
              <a:t>https://worklifenotes.com/2025/01/14/why-a-single-sbom-is-never-enough/</a:t>
            </a:r>
            <a:endParaRPr lang="en-US" dirty="0"/>
          </a:p>
          <a:p>
            <a:endParaRPr lang="fr-FR" dirty="0"/>
          </a:p>
        </p:txBody>
      </p:sp>
      <p:sp>
        <p:nvSpPr>
          <p:cNvPr id="24" name="Espace réservé du texte 23">
            <a:extLst>
              <a:ext uri="{FF2B5EF4-FFF2-40B4-BE49-F238E27FC236}">
                <a16:creationId xmlns:a16="http://schemas.microsoft.com/office/drawing/2014/main" id="{D2C36EB2-CB3E-210C-2AF9-579787C14CC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619212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32DDDEAC-2EDC-11AE-E708-7DE105C43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7. POC / démo</a:t>
            </a:r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C4E571FA-9C9E-E26D-B077-6568897CCE4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90525" y="0"/>
            <a:ext cx="3941358" cy="6858000"/>
          </a:xfrm>
        </p:spPr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109709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253244-8E3A-640F-A700-3863969503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re 21">
            <a:extLst>
              <a:ext uri="{FF2B5EF4-FFF2-40B4-BE49-F238E27FC236}">
                <a16:creationId xmlns:a16="http://schemas.microsoft.com/office/drawing/2014/main" id="{5CAA68ED-45C3-2BD8-F848-F645FFCAC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23" name="Espace réservé du texte 22">
            <a:extLst>
              <a:ext uri="{FF2B5EF4-FFF2-40B4-BE49-F238E27FC236}">
                <a16:creationId xmlns:a16="http://schemas.microsoft.com/office/drawing/2014/main" id="{D13618BF-522A-C71F-EBA5-A7CC00FF41A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/>
              <a:t>Critères pour le choix des technos</a:t>
            </a:r>
          </a:p>
          <a:p>
            <a:pPr marL="457200" lvl="1" indent="0">
              <a:buNone/>
            </a:pPr>
            <a:r>
              <a:rPr lang="fr-FR" sz="1400" dirty="0" err="1"/>
              <a:t>Toolchain</a:t>
            </a:r>
            <a:r>
              <a:rPr lang="fr-FR" sz="1400" dirty="0"/>
              <a:t> mission actuelle</a:t>
            </a:r>
          </a:p>
          <a:p>
            <a:pPr marL="914400" lvl="2" indent="0">
              <a:buNone/>
            </a:pPr>
            <a:r>
              <a:rPr lang="fr-FR" sz="1400" dirty="0" err="1"/>
              <a:t>GitLab</a:t>
            </a:r>
            <a:r>
              <a:rPr lang="fr-FR" sz="1400" dirty="0"/>
              <a:t>, </a:t>
            </a:r>
            <a:r>
              <a:rPr lang="fr-FR" sz="1400" dirty="0" err="1"/>
              <a:t>gitlab</a:t>
            </a:r>
            <a:r>
              <a:rPr lang="fr-FR" sz="1400" dirty="0"/>
              <a:t>-ci (mais facilement transposable sur Jenkins)</a:t>
            </a:r>
          </a:p>
          <a:p>
            <a:pPr marL="457200" lvl="1" indent="0">
              <a:buNone/>
            </a:pPr>
            <a:r>
              <a:rPr lang="fr-FR" sz="1400" dirty="0"/>
              <a:t>Conteneurisation Docker</a:t>
            </a:r>
          </a:p>
          <a:p>
            <a:pPr marL="457200" lvl="1" indent="0">
              <a:buNone/>
            </a:pPr>
            <a:r>
              <a:rPr lang="fr-FR" sz="1400" dirty="0"/>
              <a:t>OWASP </a:t>
            </a:r>
            <a:r>
              <a:rPr lang="fr-FR" sz="1400" dirty="0" err="1"/>
              <a:t>CycloneDX</a:t>
            </a:r>
            <a:endParaRPr lang="fr-FR" sz="1400" dirty="0"/>
          </a:p>
          <a:p>
            <a:pPr marL="457200" lvl="1" indent="0">
              <a:buNone/>
            </a:pPr>
            <a:r>
              <a:rPr lang="fr-FR" sz="1400" dirty="0"/>
              <a:t>OWASP </a:t>
            </a:r>
            <a:r>
              <a:rPr lang="fr-FR" sz="1400" dirty="0" err="1"/>
              <a:t>cdxgen</a:t>
            </a:r>
            <a:endParaRPr lang="fr-FR" sz="1400" dirty="0"/>
          </a:p>
          <a:p>
            <a:pPr marL="457200" lvl="1" indent="0">
              <a:buNone/>
            </a:pPr>
            <a:r>
              <a:rPr lang="fr-FR" sz="1400" dirty="0"/>
              <a:t>OWASP </a:t>
            </a:r>
            <a:r>
              <a:rPr lang="fr-FR" sz="1400" dirty="0" err="1"/>
              <a:t>Dependency</a:t>
            </a:r>
            <a:r>
              <a:rPr lang="fr-FR" sz="1400" dirty="0"/>
              <a:t>-Track</a:t>
            </a:r>
          </a:p>
          <a:p>
            <a:r>
              <a:rPr lang="fr-FR" dirty="0"/>
              <a:t>Périmètre du POC</a:t>
            </a:r>
          </a:p>
          <a:p>
            <a:pPr marL="457200" lvl="1" indent="0">
              <a:buNone/>
            </a:pPr>
            <a:r>
              <a:rPr lang="fr-FR" sz="1400" dirty="0"/>
              <a:t>Génération de </a:t>
            </a:r>
            <a:r>
              <a:rPr lang="fr-FR" sz="1400" dirty="0" err="1"/>
              <a:t>SBOMs</a:t>
            </a:r>
            <a:r>
              <a:rPr lang="fr-FR" sz="1400" dirty="0"/>
              <a:t> depuis </a:t>
            </a:r>
            <a:r>
              <a:rPr lang="fr-FR" sz="1400" dirty="0" err="1"/>
              <a:t>gitlab</a:t>
            </a:r>
            <a:r>
              <a:rPr lang="fr-FR" sz="1400" dirty="0"/>
              <a:t>-ci</a:t>
            </a:r>
          </a:p>
          <a:p>
            <a:pPr marL="914400" lvl="2" indent="0">
              <a:buNone/>
            </a:pPr>
            <a:r>
              <a:rPr lang="fr-FR" sz="1400" dirty="0"/>
              <a:t>Comparaison source code/image/merge des deux</a:t>
            </a:r>
          </a:p>
          <a:p>
            <a:pPr marL="914400" lvl="2" indent="0">
              <a:buNone/>
            </a:pPr>
            <a:r>
              <a:rPr lang="fr-FR" sz="1400" dirty="0"/>
              <a:t>Distinction dev/prod </a:t>
            </a:r>
            <a:r>
              <a:rPr lang="fr-FR" sz="1400" dirty="0" err="1"/>
              <a:t>dependencies</a:t>
            </a:r>
            <a:endParaRPr lang="fr-FR" sz="1400" dirty="0"/>
          </a:p>
          <a:p>
            <a:pPr marL="457200" lvl="1" indent="0">
              <a:buNone/>
            </a:pPr>
            <a:r>
              <a:rPr lang="fr-FR" sz="1400" dirty="0"/>
              <a:t>Collecte dans </a:t>
            </a:r>
            <a:r>
              <a:rPr lang="fr-FR" sz="1400" dirty="0" err="1"/>
              <a:t>Dependency</a:t>
            </a:r>
            <a:r>
              <a:rPr lang="fr-FR" sz="1400" dirty="0"/>
              <a:t>-Track</a:t>
            </a:r>
          </a:p>
          <a:p>
            <a:pPr marL="457200" lvl="1" indent="0">
              <a:buNone/>
            </a:pPr>
            <a:r>
              <a:rPr lang="fr-FR" sz="1400" dirty="0"/>
              <a:t>Utilisation de l'API </a:t>
            </a:r>
            <a:r>
              <a:rPr lang="fr-FR" sz="1400" dirty="0" err="1"/>
              <a:t>Dependency</a:t>
            </a:r>
            <a:r>
              <a:rPr lang="fr-FR" sz="1400" dirty="0"/>
              <a:t>-Track</a:t>
            </a:r>
          </a:p>
          <a:p>
            <a:pPr marL="914400" lvl="2" indent="0">
              <a:buNone/>
            </a:pPr>
            <a:r>
              <a:rPr lang="fr-FR" sz="1400" dirty="0"/>
              <a:t>Export de "</a:t>
            </a:r>
            <a:r>
              <a:rPr lang="fr-FR" sz="1400" dirty="0" err="1"/>
              <a:t>findings</a:t>
            </a:r>
            <a:r>
              <a:rPr lang="fr-FR" sz="1400" dirty="0"/>
              <a:t>"</a:t>
            </a:r>
          </a:p>
          <a:p>
            <a:pPr marL="914400" lvl="2" indent="0">
              <a:buNone/>
            </a:pPr>
            <a:r>
              <a:rPr lang="fr-FR" sz="1400" dirty="0"/>
              <a:t>Export de composants</a:t>
            </a:r>
          </a:p>
          <a:p>
            <a:endParaRPr lang="fr-FR" dirty="0"/>
          </a:p>
        </p:txBody>
      </p:sp>
      <p:sp>
        <p:nvSpPr>
          <p:cNvPr id="24" name="Espace réservé du texte 23">
            <a:extLst>
              <a:ext uri="{FF2B5EF4-FFF2-40B4-BE49-F238E27FC236}">
                <a16:creationId xmlns:a16="http://schemas.microsoft.com/office/drawing/2014/main" id="{D2C36EB2-CB3E-210C-2AF9-579787C14CC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236729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253244-8E3A-640F-A700-3863969503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re 21">
            <a:extLst>
              <a:ext uri="{FF2B5EF4-FFF2-40B4-BE49-F238E27FC236}">
                <a16:creationId xmlns:a16="http://schemas.microsoft.com/office/drawing/2014/main" id="{5CAA68ED-45C3-2BD8-F848-F645FFCAC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F7754859-1FC8-B10A-71D9-2FA8F6E3BAAC}"/>
              </a:ext>
            </a:extLst>
          </p:cNvPr>
          <p:cNvSpPr txBox="1"/>
          <p:nvPr/>
        </p:nvSpPr>
        <p:spPr>
          <a:xfrm>
            <a:off x="2216516" y="2436982"/>
            <a:ext cx="11528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GitLab.com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F3F20699-9B6E-906E-61E5-37EC21B317C7}"/>
              </a:ext>
            </a:extLst>
          </p:cNvPr>
          <p:cNvSpPr txBox="1"/>
          <p:nvPr/>
        </p:nvSpPr>
        <p:spPr>
          <a:xfrm>
            <a:off x="1589084" y="5175755"/>
            <a:ext cx="240803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ghcr.io/</a:t>
            </a:r>
            <a:r>
              <a:rPr lang="fr-FR" sz="1400" dirty="0" err="1"/>
              <a:t>cyclonedx</a:t>
            </a:r>
            <a:r>
              <a:rPr lang="fr-FR" sz="1400" dirty="0"/>
              <a:t>/</a:t>
            </a:r>
            <a:r>
              <a:rPr lang="fr-FR" sz="1400" dirty="0" err="1"/>
              <a:t>cdxgen</a:t>
            </a:r>
            <a:endParaRPr lang="fr-FR" sz="1400" dirty="0"/>
          </a:p>
          <a:p>
            <a:r>
              <a:rPr lang="fr-FR" sz="1400" dirty="0" err="1"/>
              <a:t>cyclonedx</a:t>
            </a:r>
            <a:r>
              <a:rPr lang="fr-FR" sz="1400" dirty="0"/>
              <a:t>/</a:t>
            </a:r>
            <a:r>
              <a:rPr lang="fr-FR" sz="1400" dirty="0" err="1"/>
              <a:t>cyclonedx</a:t>
            </a:r>
            <a:r>
              <a:rPr lang="fr-FR" sz="1400" dirty="0"/>
              <a:t>-cli</a:t>
            </a:r>
          </a:p>
          <a:p>
            <a:r>
              <a:rPr lang="fr-FR" sz="1400" dirty="0"/>
              <a:t>docker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1CE73714-B347-D350-F9AE-474D73B523F0}"/>
              </a:ext>
            </a:extLst>
          </p:cNvPr>
          <p:cNvSpPr txBox="1"/>
          <p:nvPr/>
        </p:nvSpPr>
        <p:spPr>
          <a:xfrm>
            <a:off x="5257404" y="4293600"/>
            <a:ext cx="18309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/>
              <a:t>Dependency</a:t>
            </a:r>
            <a:r>
              <a:rPr lang="fr-FR" sz="1400" dirty="0"/>
              <a:t>-Track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F979D68C-FADE-F80A-97D8-D35CEFF31D03}"/>
              </a:ext>
            </a:extLst>
          </p:cNvPr>
          <p:cNvSpPr txBox="1"/>
          <p:nvPr/>
        </p:nvSpPr>
        <p:spPr>
          <a:xfrm>
            <a:off x="2122800" y="4293600"/>
            <a:ext cx="13420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/>
              <a:t>GitLab</a:t>
            </a:r>
            <a:r>
              <a:rPr lang="fr-FR" sz="1400" dirty="0"/>
              <a:t> </a:t>
            </a:r>
            <a:r>
              <a:rPr lang="fr-FR" sz="1400" dirty="0" err="1"/>
              <a:t>runner</a:t>
            </a:r>
            <a:endParaRPr lang="fr-FR" sz="1400" dirty="0"/>
          </a:p>
        </p:txBody>
      </p:sp>
      <p:cxnSp>
        <p:nvCxnSpPr>
          <p:cNvPr id="6" name="Connecteur droit avec flèche 5">
            <a:extLst>
              <a:ext uri="{FF2B5EF4-FFF2-40B4-BE49-F238E27FC236}">
                <a16:creationId xmlns:a16="http://schemas.microsoft.com/office/drawing/2014/main" id="{DD2DE34B-B8DA-9ADE-BAD1-92AA8BE6346D}"/>
              </a:ext>
            </a:extLst>
          </p:cNvPr>
          <p:cNvCxnSpPr>
            <a:cxnSpLocks/>
            <a:stCxn id="5" idx="0"/>
            <a:endCxn id="2" idx="2"/>
          </p:cNvCxnSpPr>
          <p:nvPr/>
        </p:nvCxnSpPr>
        <p:spPr>
          <a:xfrm flipH="1" flipV="1">
            <a:off x="2792956" y="2744759"/>
            <a:ext cx="861" cy="154884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EB8D45E5-0CA6-D2AA-D4BC-76F81C348D76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3377969" y="4447489"/>
            <a:ext cx="187943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849F2AF8-91CB-03D4-5D25-CD2B1FCB5C4D}"/>
              </a:ext>
            </a:extLst>
          </p:cNvPr>
          <p:cNvCxnSpPr>
            <a:cxnSpLocks/>
            <a:stCxn id="5" idx="2"/>
            <a:endCxn id="3" idx="0"/>
          </p:cNvCxnSpPr>
          <p:nvPr/>
        </p:nvCxnSpPr>
        <p:spPr>
          <a:xfrm flipH="1">
            <a:off x="2793100" y="4601377"/>
            <a:ext cx="717" cy="57437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ZoneTexte 8">
            <a:extLst>
              <a:ext uri="{FF2B5EF4-FFF2-40B4-BE49-F238E27FC236}">
                <a16:creationId xmlns:a16="http://schemas.microsoft.com/office/drawing/2014/main" id="{11A3F650-87DE-07D2-2631-9E46F3460BBD}"/>
              </a:ext>
            </a:extLst>
          </p:cNvPr>
          <p:cNvSpPr txBox="1"/>
          <p:nvPr/>
        </p:nvSpPr>
        <p:spPr>
          <a:xfrm>
            <a:off x="2820362" y="4733472"/>
            <a:ext cx="2584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1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3790EDF4-C66C-4465-2CEA-13C37A21235A}"/>
              </a:ext>
            </a:extLst>
          </p:cNvPr>
          <p:cNvSpPr txBox="1"/>
          <p:nvPr/>
        </p:nvSpPr>
        <p:spPr>
          <a:xfrm>
            <a:off x="4134645" y="4529020"/>
            <a:ext cx="3080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2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F333F1D2-546A-8BEA-C215-2B37D550A171}"/>
              </a:ext>
            </a:extLst>
          </p:cNvPr>
          <p:cNvSpPr txBox="1"/>
          <p:nvPr/>
        </p:nvSpPr>
        <p:spPr>
          <a:xfrm>
            <a:off x="3628898" y="4153990"/>
            <a:ext cx="13195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i="1" dirty="0" err="1"/>
              <a:t>curl</a:t>
            </a:r>
            <a:r>
              <a:rPr lang="fr-FR" sz="1400" i="1" dirty="0"/>
              <a:t> localhost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371E84-25C7-C383-94E7-9C8FB091EE8F}"/>
              </a:ext>
            </a:extLst>
          </p:cNvPr>
          <p:cNvSpPr/>
          <p:nvPr/>
        </p:nvSpPr>
        <p:spPr>
          <a:xfrm>
            <a:off x="1399077" y="3773579"/>
            <a:ext cx="5725624" cy="2504611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F38EF185-BF79-FDE9-A373-067D880262A2}"/>
              </a:ext>
            </a:extLst>
          </p:cNvPr>
          <p:cNvSpPr txBox="1"/>
          <p:nvPr/>
        </p:nvSpPr>
        <p:spPr>
          <a:xfrm>
            <a:off x="2804947" y="3234108"/>
            <a:ext cx="7489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i="1" dirty="0"/>
              <a:t>polling</a:t>
            </a:r>
          </a:p>
        </p:txBody>
      </p:sp>
      <p:sp>
        <p:nvSpPr>
          <p:cNvPr id="25" name="Nuage 24">
            <a:extLst>
              <a:ext uri="{FF2B5EF4-FFF2-40B4-BE49-F238E27FC236}">
                <a16:creationId xmlns:a16="http://schemas.microsoft.com/office/drawing/2014/main" id="{F81A7162-8991-972E-A42C-769A34C345C3}"/>
              </a:ext>
            </a:extLst>
          </p:cNvPr>
          <p:cNvSpPr/>
          <p:nvPr/>
        </p:nvSpPr>
        <p:spPr>
          <a:xfrm>
            <a:off x="1399075" y="1089319"/>
            <a:ext cx="5857129" cy="2116193"/>
          </a:xfrm>
          <a:prstGeom prst="cloud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Espace réservé du texte 22">
            <a:extLst>
              <a:ext uri="{FF2B5EF4-FFF2-40B4-BE49-F238E27FC236}">
                <a16:creationId xmlns:a16="http://schemas.microsoft.com/office/drawing/2014/main" id="{D13618BF-522A-C71F-EBA5-A7CC00FF41A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4500" y="1041927"/>
            <a:ext cx="11271250" cy="826988"/>
          </a:xfrm>
          <a:solidFill>
            <a:schemeClr val="bg2"/>
          </a:solidFill>
        </p:spPr>
        <p:txBody>
          <a:bodyPr/>
          <a:lstStyle/>
          <a:p>
            <a:r>
              <a:rPr lang="fr-FR" dirty="0"/>
              <a:t>Architecture :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C34A5E98-21A7-7C07-2B88-7102FEB7396D}"/>
              </a:ext>
            </a:extLst>
          </p:cNvPr>
          <p:cNvSpPr txBox="1"/>
          <p:nvPr/>
        </p:nvSpPr>
        <p:spPr>
          <a:xfrm>
            <a:off x="7539061" y="4307878"/>
            <a:ext cx="351064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dirty="0">
                <a:hlinkClick r:id="rId3"/>
              </a:rPr>
              <a:t>http://138.68.93.168:8080/dashboard</a:t>
            </a:r>
            <a:endParaRPr lang="fr-FR" sz="1400" dirty="0"/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0D8CC5C1-1D41-73EC-D8EB-C92753DEEF14}"/>
              </a:ext>
            </a:extLst>
          </p:cNvPr>
          <p:cNvSpPr txBox="1"/>
          <p:nvPr/>
        </p:nvSpPr>
        <p:spPr>
          <a:xfrm>
            <a:off x="1351034" y="3787805"/>
            <a:ext cx="139388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dirty="0"/>
              <a:t>138.68.93.168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E09182E4-B730-B750-7482-CC39C790863B}"/>
              </a:ext>
            </a:extLst>
          </p:cNvPr>
          <p:cNvSpPr txBox="1"/>
          <p:nvPr/>
        </p:nvSpPr>
        <p:spPr>
          <a:xfrm>
            <a:off x="5257404" y="4557963"/>
            <a:ext cx="116986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dirty="0"/>
              <a:t>docker</a:t>
            </a:r>
          </a:p>
        </p:txBody>
      </p:sp>
      <p:cxnSp>
        <p:nvCxnSpPr>
          <p:cNvPr id="35" name="Connecteur droit 34">
            <a:extLst>
              <a:ext uri="{FF2B5EF4-FFF2-40B4-BE49-F238E27FC236}">
                <a16:creationId xmlns:a16="http://schemas.microsoft.com/office/drawing/2014/main" id="{CE99BFD7-9149-421D-0B6C-8DDC3FA46C91}"/>
              </a:ext>
            </a:extLst>
          </p:cNvPr>
          <p:cNvCxnSpPr/>
          <p:nvPr/>
        </p:nvCxnSpPr>
        <p:spPr>
          <a:xfrm>
            <a:off x="1399075" y="5914419"/>
            <a:ext cx="572562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ZoneTexte 35">
            <a:extLst>
              <a:ext uri="{FF2B5EF4-FFF2-40B4-BE49-F238E27FC236}">
                <a16:creationId xmlns:a16="http://schemas.microsoft.com/office/drawing/2014/main" id="{FEFA2663-F150-E1E4-6408-0852E5AD0C5E}"/>
              </a:ext>
            </a:extLst>
          </p:cNvPr>
          <p:cNvSpPr txBox="1"/>
          <p:nvPr/>
        </p:nvSpPr>
        <p:spPr>
          <a:xfrm>
            <a:off x="1367272" y="5942415"/>
            <a:ext cx="116986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dirty="0" err="1"/>
              <a:t>ubuntu</a:t>
            </a:r>
            <a:endParaRPr lang="fr-FR" sz="1400" dirty="0"/>
          </a:p>
        </p:txBody>
      </p:sp>
      <p:sp>
        <p:nvSpPr>
          <p:cNvPr id="37" name="Espace réservé du texte 23">
            <a:extLst>
              <a:ext uri="{FF2B5EF4-FFF2-40B4-BE49-F238E27FC236}">
                <a16:creationId xmlns:a16="http://schemas.microsoft.com/office/drawing/2014/main" id="{356DE3A4-99BC-5BFF-85F1-DD86C9CA15F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4500" y="719139"/>
            <a:ext cx="9544050" cy="313262"/>
          </a:xfrm>
        </p:spPr>
        <p:txBody>
          <a:bodyPr/>
          <a:lstStyle/>
          <a:p>
            <a:endParaRPr lang="fr-FR" dirty="0"/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75ADA4B7-57CB-0347-9453-AC8E39245397}"/>
              </a:ext>
            </a:extLst>
          </p:cNvPr>
          <p:cNvSpPr txBox="1"/>
          <p:nvPr/>
        </p:nvSpPr>
        <p:spPr>
          <a:xfrm>
            <a:off x="7539061" y="2167871"/>
            <a:ext cx="31515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dirty="0">
                <a:hlinkClick r:id="rId4"/>
              </a:rPr>
              <a:t>https://gitlab.com/sbom-demo</a:t>
            </a:r>
            <a:endParaRPr lang="fr-FR" sz="1400" dirty="0"/>
          </a:p>
        </p:txBody>
      </p:sp>
    </p:spTree>
    <p:extLst>
      <p:ext uri="{BB962C8B-B14F-4D97-AF65-F5344CB8AC3E}">
        <p14:creationId xmlns:p14="http://schemas.microsoft.com/office/powerpoint/2010/main" val="27167222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253244-8E3A-640F-A700-3863969503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re 21">
            <a:extLst>
              <a:ext uri="{FF2B5EF4-FFF2-40B4-BE49-F238E27FC236}">
                <a16:creationId xmlns:a16="http://schemas.microsoft.com/office/drawing/2014/main" id="{5CAA68ED-45C3-2BD8-F848-F645FFCAC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24" name="Espace réservé du texte 23">
            <a:extLst>
              <a:ext uri="{FF2B5EF4-FFF2-40B4-BE49-F238E27FC236}">
                <a16:creationId xmlns:a16="http://schemas.microsoft.com/office/drawing/2014/main" id="{D2C36EB2-CB3E-210C-2AF9-579787C14CC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2" name="Espace réservé du texte 22">
            <a:extLst>
              <a:ext uri="{FF2B5EF4-FFF2-40B4-BE49-F238E27FC236}">
                <a16:creationId xmlns:a16="http://schemas.microsoft.com/office/drawing/2014/main" id="{229766D3-6369-D061-10AE-20703A29695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4500" y="1041926"/>
            <a:ext cx="11271250" cy="2960907"/>
          </a:xfrm>
          <a:solidFill>
            <a:schemeClr val="bg2"/>
          </a:solidFill>
        </p:spPr>
        <p:txBody>
          <a:bodyPr/>
          <a:lstStyle/>
          <a:p>
            <a:r>
              <a:rPr lang="fr-FR" dirty="0"/>
              <a:t>API de </a:t>
            </a:r>
            <a:r>
              <a:rPr lang="fr-FR" dirty="0" err="1"/>
              <a:t>Dependency</a:t>
            </a:r>
            <a:r>
              <a:rPr lang="fr-FR" dirty="0"/>
              <a:t>-Track</a:t>
            </a:r>
          </a:p>
          <a:p>
            <a:pPr marL="457200" lvl="1" indent="0">
              <a:buNone/>
            </a:pPr>
            <a:r>
              <a:rPr lang="fr-FR" sz="1400" dirty="0">
                <a:hlinkClick r:id="rId2"/>
              </a:rPr>
              <a:t>https://docs.dependencytrack.org/integrations/rest-api/</a:t>
            </a:r>
            <a:endParaRPr lang="fr-FR" sz="1400" dirty="0"/>
          </a:p>
          <a:p>
            <a:r>
              <a:rPr lang="fr-FR" dirty="0" err="1"/>
              <a:t>Swagger</a:t>
            </a:r>
            <a:endParaRPr lang="fr-FR" dirty="0"/>
          </a:p>
          <a:p>
            <a:pPr marL="457200" lvl="1" indent="0">
              <a:buNone/>
            </a:pPr>
            <a:r>
              <a:rPr lang="fr-FR" sz="1400" dirty="0"/>
              <a:t>docker run -p 80:8080 docker.swagger.io/</a:t>
            </a:r>
            <a:r>
              <a:rPr lang="fr-FR" sz="1400" dirty="0" err="1"/>
              <a:t>swaggerapi</a:t>
            </a:r>
            <a:r>
              <a:rPr lang="fr-FR" sz="1400" dirty="0"/>
              <a:t>/</a:t>
            </a:r>
            <a:r>
              <a:rPr lang="fr-FR" sz="1400" dirty="0" err="1"/>
              <a:t>swagger-ui</a:t>
            </a:r>
            <a:endParaRPr lang="fr-FR" sz="1400" dirty="0"/>
          </a:p>
          <a:p>
            <a:pPr marL="457200" lvl="1" indent="0">
              <a:buNone/>
            </a:pPr>
            <a:r>
              <a:rPr lang="fr-FR" sz="1400" dirty="0">
                <a:hlinkClick r:id="rId3"/>
              </a:rPr>
              <a:t>http://138.68.93.168:8080/api/openapi.json</a:t>
            </a:r>
            <a:endParaRPr lang="fr-FR" sz="1400" dirty="0"/>
          </a:p>
          <a:p>
            <a:r>
              <a:rPr lang="fr-FR" dirty="0"/>
              <a:t>POC</a:t>
            </a:r>
          </a:p>
          <a:p>
            <a:pPr marL="457200" lvl="1" indent="0">
              <a:buNone/>
            </a:pPr>
            <a:r>
              <a:rPr lang="fr-FR" sz="1400" dirty="0">
                <a:hlinkClick r:id="rId4"/>
              </a:rPr>
              <a:t>https://gitlab.com/sbom-demo/dependency-track-export</a:t>
            </a:r>
            <a:endParaRPr lang="fr-FR" sz="1400" dirty="0"/>
          </a:p>
          <a:p>
            <a:pPr marL="457200" lvl="1" indent="0">
              <a:buNone/>
            </a:pPr>
            <a:r>
              <a:rPr lang="fr-FR" sz="1400" dirty="0"/>
              <a:t>Export de "</a:t>
            </a:r>
            <a:r>
              <a:rPr lang="fr-FR" sz="1400" dirty="0" err="1"/>
              <a:t>findings</a:t>
            </a:r>
            <a:r>
              <a:rPr lang="fr-FR" sz="1400" dirty="0"/>
              <a:t>"</a:t>
            </a:r>
          </a:p>
          <a:p>
            <a:pPr marL="457200" lvl="1" indent="0">
              <a:buNone/>
            </a:pPr>
            <a:r>
              <a:rPr lang="fr-FR" sz="1400" dirty="0"/>
              <a:t>Export de composants</a:t>
            </a:r>
          </a:p>
          <a:p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979125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32DDDEAC-2EDC-11AE-E708-7DE105C43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8. Résultats</a:t>
            </a:r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C4E571FA-9C9E-E26D-B077-6568897CCE4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90525" y="0"/>
            <a:ext cx="3941358" cy="6858000"/>
          </a:xfrm>
        </p:spPr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038219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CB99F46F-8379-3697-9071-60F421A30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Programme du meetup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B9A6ED2A-68AB-B596-1721-5FDCE23586B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sz="2400" dirty="0"/>
              <a:t>Sources</a:t>
            </a:r>
          </a:p>
          <a:p>
            <a:r>
              <a:rPr lang="fr-FR" sz="2400" dirty="0" err="1"/>
              <a:t>AppSec</a:t>
            </a:r>
            <a:r>
              <a:rPr lang="fr-FR" sz="2400" dirty="0"/>
              <a:t> vs </a:t>
            </a:r>
            <a:r>
              <a:rPr lang="fr-FR" sz="2400" dirty="0" err="1"/>
              <a:t>DevSecOps</a:t>
            </a:r>
            <a:endParaRPr lang="fr-FR" sz="2400" dirty="0"/>
          </a:p>
          <a:p>
            <a:r>
              <a:rPr lang="fr-FR" sz="2400" dirty="0"/>
              <a:t>Besoin : pourquoi les SBOM</a:t>
            </a:r>
          </a:p>
          <a:p>
            <a:r>
              <a:rPr lang="fr-FR" sz="2400" dirty="0"/>
              <a:t>Un SBOM c’est quoi</a:t>
            </a:r>
          </a:p>
          <a:p>
            <a:r>
              <a:rPr lang="fr-FR" sz="2400" dirty="0"/>
              <a:t>Standards et outils du marché</a:t>
            </a:r>
          </a:p>
          <a:p>
            <a:r>
              <a:rPr lang="fr-FR" sz="2400" dirty="0"/>
              <a:t>Plusieurs SBOM pour chaque repo git</a:t>
            </a:r>
          </a:p>
          <a:p>
            <a:r>
              <a:rPr lang="fr-FR" sz="2400" dirty="0"/>
              <a:t>POC / démo</a:t>
            </a:r>
          </a:p>
          <a:p>
            <a:r>
              <a:rPr lang="fr-FR" sz="2400" dirty="0"/>
              <a:t>Résultats</a:t>
            </a:r>
          </a:p>
          <a:p>
            <a:r>
              <a:rPr lang="fr-FR" sz="2400" dirty="0"/>
              <a:t>Pour aller plus loin </a:t>
            </a:r>
          </a:p>
        </p:txBody>
      </p:sp>
      <p:pic>
        <p:nvPicPr>
          <p:cNvPr id="3" name="Image 2" descr="Une image contenant dessin, croquis, clipart, Dessin au trait&#10;&#10;Description générée automatiquement">
            <a:extLst>
              <a:ext uri="{FF2B5EF4-FFF2-40B4-BE49-F238E27FC236}">
                <a16:creationId xmlns:a16="http://schemas.microsoft.com/office/drawing/2014/main" id="{1381BFB3-7E79-8334-DC89-E36B5E5FC7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6864" y="1842714"/>
            <a:ext cx="676657" cy="548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4560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253244-8E3A-640F-A700-3863969503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re 21">
            <a:extLst>
              <a:ext uri="{FF2B5EF4-FFF2-40B4-BE49-F238E27FC236}">
                <a16:creationId xmlns:a16="http://schemas.microsoft.com/office/drawing/2014/main" id="{5CAA68ED-45C3-2BD8-F848-F645FFCAC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23" name="Espace réservé du texte 22">
            <a:extLst>
              <a:ext uri="{FF2B5EF4-FFF2-40B4-BE49-F238E27FC236}">
                <a16:creationId xmlns:a16="http://schemas.microsoft.com/office/drawing/2014/main" id="{D13618BF-522A-C71F-EBA5-A7CC00FF41A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4500" y="1041926"/>
            <a:ext cx="5872324" cy="4761715"/>
          </a:xfrm>
        </p:spPr>
        <p:txBody>
          <a:bodyPr/>
          <a:lstStyle/>
          <a:p>
            <a:r>
              <a:rPr lang="fr-FR" dirty="0"/>
              <a:t>Prérequis/facilitation</a:t>
            </a:r>
          </a:p>
          <a:p>
            <a:pPr marL="457200" lvl="1" indent="0">
              <a:buNone/>
            </a:pPr>
            <a:r>
              <a:rPr lang="fr-FR" sz="1400" dirty="0"/>
              <a:t>Workflow de développement</a:t>
            </a:r>
          </a:p>
          <a:p>
            <a:pPr marL="457200" lvl="1" indent="0">
              <a:buNone/>
            </a:pPr>
            <a:r>
              <a:rPr lang="fr-FR" sz="1400" dirty="0"/>
              <a:t>Normalisation des workflows au sein des équipes de </a:t>
            </a:r>
            <a:r>
              <a:rPr lang="fr-FR" sz="1400" dirty="0" err="1"/>
              <a:t>dév</a:t>
            </a:r>
            <a:endParaRPr lang="fr-FR" sz="1400" dirty="0"/>
          </a:p>
          <a:p>
            <a:pPr marL="457200" lvl="1" indent="0">
              <a:buNone/>
            </a:pPr>
            <a:r>
              <a:rPr lang="fr-FR" sz="1400" dirty="0"/>
              <a:t>Génération des </a:t>
            </a:r>
            <a:r>
              <a:rPr lang="fr-FR" sz="1400" dirty="0" err="1"/>
              <a:t>SBOMs</a:t>
            </a:r>
            <a:r>
              <a:rPr lang="fr-FR" sz="1400" dirty="0"/>
              <a:t> pour tous les tags release</a:t>
            </a:r>
          </a:p>
          <a:p>
            <a:pPr marL="457200" lvl="1" indent="0">
              <a:buNone/>
            </a:pPr>
            <a:r>
              <a:rPr lang="fr-FR" sz="1400" dirty="0"/>
              <a:t>Réduire au maximum les tags release qui ne partent pas en prod</a:t>
            </a:r>
          </a:p>
          <a:p>
            <a:pPr marL="457200" lvl="1" indent="0">
              <a:buNone/>
            </a:pPr>
            <a:r>
              <a:rPr lang="fr-FR" sz="1400" dirty="0"/>
              <a:t>Gestion des environnements</a:t>
            </a:r>
          </a:p>
          <a:p>
            <a:pPr marL="457200" lvl="1" indent="0">
              <a:buNone/>
            </a:pPr>
            <a:r>
              <a:rPr lang="fr-FR" sz="1400" dirty="0"/>
              <a:t>Avantages d'un </a:t>
            </a:r>
            <a:r>
              <a:rPr lang="fr-FR" sz="1400" dirty="0" err="1"/>
              <a:t>outil+API</a:t>
            </a:r>
            <a:r>
              <a:rPr lang="fr-FR" sz="1400" dirty="0"/>
              <a:t> qui retourne la version de prod pour chaque process ou appli</a:t>
            </a:r>
          </a:p>
          <a:p>
            <a:r>
              <a:rPr lang="fr-FR" dirty="0"/>
              <a:t>Performances</a:t>
            </a:r>
          </a:p>
          <a:p>
            <a:pPr marL="457200" lvl="1" indent="0">
              <a:buNone/>
            </a:pPr>
            <a:r>
              <a:rPr lang="fr-FR" sz="1400" dirty="0" err="1"/>
              <a:t>cdxgen,cyclonedx</a:t>
            </a:r>
            <a:r>
              <a:rPr lang="fr-FR" sz="1400" dirty="0"/>
              <a:t>-cli/docker vs package </a:t>
            </a:r>
            <a:r>
              <a:rPr lang="fr-FR" sz="1400" dirty="0" err="1"/>
              <a:t>npm</a:t>
            </a:r>
            <a:endParaRPr lang="fr-FR" sz="1400" dirty="0"/>
          </a:p>
          <a:p>
            <a:r>
              <a:rPr lang="fr-FR" dirty="0"/>
              <a:t>Usages de </a:t>
            </a:r>
            <a:r>
              <a:rPr lang="fr-FR" dirty="0" err="1"/>
              <a:t>Dependency</a:t>
            </a:r>
            <a:r>
              <a:rPr lang="fr-FR" dirty="0"/>
              <a:t>-Track</a:t>
            </a:r>
          </a:p>
          <a:p>
            <a:pPr marL="457200" lvl="1" indent="0">
              <a:buNone/>
            </a:pPr>
            <a:r>
              <a:rPr lang="fr-FR" sz="1400" dirty="0"/>
              <a:t>Avoir une vision globale de la production</a:t>
            </a:r>
          </a:p>
          <a:p>
            <a:pPr marL="914400" lvl="2" indent="0">
              <a:buNone/>
            </a:pPr>
            <a:r>
              <a:rPr lang="fr-FR" sz="1400" dirty="0"/>
              <a:t>--&gt; à valider</a:t>
            </a:r>
          </a:p>
          <a:p>
            <a:pPr marL="457200" lvl="1" indent="0">
              <a:buNone/>
            </a:pPr>
            <a:r>
              <a:rPr lang="fr-FR" sz="1400" dirty="0"/>
              <a:t>Générer des alertes en cas de CVE</a:t>
            </a:r>
          </a:p>
          <a:p>
            <a:pPr marL="914400" lvl="2" indent="0">
              <a:buNone/>
            </a:pPr>
            <a:r>
              <a:rPr lang="fr-FR" sz="1400" dirty="0"/>
              <a:t>--&gt; à valider</a:t>
            </a:r>
          </a:p>
          <a:p>
            <a:pPr indent="-228600"/>
            <a:endParaRPr lang="fr-FR" sz="1600" dirty="0"/>
          </a:p>
          <a:p>
            <a:endParaRPr lang="fr-FR" dirty="0"/>
          </a:p>
        </p:txBody>
      </p:sp>
      <p:sp>
        <p:nvSpPr>
          <p:cNvPr id="24" name="Espace réservé du texte 23">
            <a:extLst>
              <a:ext uri="{FF2B5EF4-FFF2-40B4-BE49-F238E27FC236}">
                <a16:creationId xmlns:a16="http://schemas.microsoft.com/office/drawing/2014/main" id="{D2C36EB2-CB3E-210C-2AF9-579787C14CC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6CD157F9-292B-C082-DF0F-556B3111E0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8272" y="0"/>
            <a:ext cx="5175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BA85637-0DA2-4EBD-041A-0E62D3B35514}"/>
              </a:ext>
            </a:extLst>
          </p:cNvPr>
          <p:cNvSpPr/>
          <p:nvPr/>
        </p:nvSpPr>
        <p:spPr>
          <a:xfrm>
            <a:off x="10484804" y="5152103"/>
            <a:ext cx="766916" cy="688258"/>
          </a:xfrm>
          <a:prstGeom prst="rect">
            <a:avLst/>
          </a:prstGeom>
          <a:noFill/>
          <a:ln w="762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B43119D-15CB-9E9C-B17D-611A35CA4627}"/>
              </a:ext>
            </a:extLst>
          </p:cNvPr>
          <p:cNvSpPr/>
          <p:nvPr/>
        </p:nvSpPr>
        <p:spPr>
          <a:xfrm>
            <a:off x="10460223" y="2231923"/>
            <a:ext cx="766916" cy="688258"/>
          </a:xfrm>
          <a:prstGeom prst="rect">
            <a:avLst/>
          </a:prstGeom>
          <a:noFill/>
          <a:ln w="762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5764E49-135A-52BB-1F5B-E8CAA1356A6C}"/>
              </a:ext>
            </a:extLst>
          </p:cNvPr>
          <p:cNvSpPr/>
          <p:nvPr/>
        </p:nvSpPr>
        <p:spPr>
          <a:xfrm>
            <a:off x="10460223" y="521110"/>
            <a:ext cx="766916" cy="688258"/>
          </a:xfrm>
          <a:prstGeom prst="rect">
            <a:avLst/>
          </a:prstGeom>
          <a:noFill/>
          <a:ln w="762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937950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32DDDEAC-2EDC-11AE-E708-7DE105C43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9. Pour aller plus loin</a:t>
            </a:r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C4E571FA-9C9E-E26D-B077-6568897CCE4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90525" y="0"/>
            <a:ext cx="3941358" cy="6858000"/>
          </a:xfrm>
        </p:spPr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236169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253244-8E3A-640F-A700-3863969503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re 21">
            <a:extLst>
              <a:ext uri="{FF2B5EF4-FFF2-40B4-BE49-F238E27FC236}">
                <a16:creationId xmlns:a16="http://schemas.microsoft.com/office/drawing/2014/main" id="{5CAA68ED-45C3-2BD8-F848-F645FFCAC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23" name="Espace réservé du texte 22">
            <a:extLst>
              <a:ext uri="{FF2B5EF4-FFF2-40B4-BE49-F238E27FC236}">
                <a16:creationId xmlns:a16="http://schemas.microsoft.com/office/drawing/2014/main" id="{D13618BF-522A-C71F-EBA5-A7CC00FF41A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4500" y="1041926"/>
            <a:ext cx="11271250" cy="4061919"/>
          </a:xfrm>
        </p:spPr>
        <p:txBody>
          <a:bodyPr/>
          <a:lstStyle/>
          <a:p>
            <a:r>
              <a:rPr lang="fr-FR" dirty="0">
                <a:latin typeface="+mn-lt"/>
              </a:rPr>
              <a:t>SBOM vs « formulation »</a:t>
            </a:r>
          </a:p>
          <a:p>
            <a:pPr marL="457200" lvl="1" indent="0">
              <a:buNone/>
            </a:pPr>
            <a:r>
              <a:rPr lang="en-US" sz="1400" b="1" dirty="0">
                <a:latin typeface="+mn-lt"/>
              </a:rPr>
              <a:t>Formulation (new to </a:t>
            </a:r>
            <a:r>
              <a:rPr lang="en-US" sz="1400" b="1" dirty="0" err="1">
                <a:latin typeface="+mn-lt"/>
              </a:rPr>
              <a:t>CycloneDX</a:t>
            </a:r>
            <a:r>
              <a:rPr lang="en-US" sz="1400" b="1" dirty="0">
                <a:latin typeface="+mn-lt"/>
              </a:rPr>
              <a:t> v1.5)</a:t>
            </a:r>
            <a:r>
              <a:rPr lang="en-US" sz="1400" dirty="0">
                <a:latin typeface="+mn-lt"/>
              </a:rPr>
              <a:t>: Describes how something was deployed or manufactured</a:t>
            </a:r>
          </a:p>
          <a:p>
            <a:pPr marL="457200" lvl="1" indent="0">
              <a:buNone/>
            </a:pPr>
            <a:r>
              <a:rPr lang="en-US" sz="1400" dirty="0">
                <a:latin typeface="+mn-lt"/>
              </a:rPr>
              <a:t>(</a:t>
            </a:r>
            <a:r>
              <a:rPr lang="en-US" sz="1400" dirty="0">
                <a:latin typeface="+mn-lt"/>
                <a:hlinkClick r:id="rId2"/>
              </a:rPr>
              <a:t>src</a:t>
            </a:r>
            <a:r>
              <a:rPr lang="en-US" sz="1400" dirty="0">
                <a:latin typeface="+mn-lt"/>
              </a:rPr>
              <a:t>)</a:t>
            </a:r>
            <a:endParaRPr lang="fr-FR" sz="1400" dirty="0">
              <a:latin typeface="+mn-lt"/>
            </a:endParaRPr>
          </a:p>
          <a:p>
            <a:r>
              <a:rPr lang="fr-FR" dirty="0">
                <a:latin typeface="+mn-lt"/>
              </a:rPr>
              <a:t>SBOM vs OBOM ?</a:t>
            </a:r>
          </a:p>
          <a:p>
            <a:pPr marL="457200" lvl="1" indent="0">
              <a:buNone/>
            </a:pPr>
            <a:r>
              <a:rPr lang="fr-FR" sz="1400" dirty="0">
                <a:latin typeface="+mn-lt"/>
                <a:hlinkClick r:id="rId3"/>
              </a:rPr>
              <a:t>https://cyclonedx.org/capabilities/obom/</a:t>
            </a:r>
            <a:endParaRPr lang="fr-FR" sz="1400" dirty="0">
              <a:latin typeface="+mn-lt"/>
            </a:endParaRPr>
          </a:p>
          <a:p>
            <a:r>
              <a:rPr lang="fr-FR" dirty="0">
                <a:latin typeface="+mn-lt"/>
              </a:rPr>
              <a:t>Spécifications du format </a:t>
            </a:r>
            <a:r>
              <a:rPr lang="fr-FR" dirty="0" err="1">
                <a:latin typeface="+mn-lt"/>
              </a:rPr>
              <a:t>CycloneDX</a:t>
            </a:r>
            <a:endParaRPr lang="fr-FR" dirty="0">
              <a:latin typeface="+mn-lt"/>
              <a:hlinkClick r:id="rId4" tooltip="https://cyclonedx.org/specification/overview/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457200" lvl="1" indent="0">
              <a:buNone/>
            </a:pPr>
            <a:r>
              <a:rPr lang="fr-FR" sz="1400" dirty="0" err="1">
                <a:solidFill>
                  <a:srgbClr val="000000"/>
                </a:solidFill>
                <a:effectLst/>
                <a:latin typeface="+mn-lt"/>
                <a:hlinkClick r:id="rId4" tooltip="https://cyclonedx.org/specification/overview/"/>
              </a:rPr>
              <a:t>Specification</a:t>
            </a:r>
            <a:r>
              <a:rPr lang="fr-FR" sz="1400" dirty="0">
                <a:solidFill>
                  <a:srgbClr val="000000"/>
                </a:solidFill>
                <a:effectLst/>
                <a:latin typeface="+mn-lt"/>
                <a:hlinkClick r:id="rId4" tooltip="https://cyclonedx.org/specification/overview/"/>
              </a:rPr>
              <a:t> </a:t>
            </a:r>
            <a:r>
              <a:rPr lang="fr-FR" sz="1400" dirty="0" err="1">
                <a:solidFill>
                  <a:srgbClr val="000000"/>
                </a:solidFill>
                <a:effectLst/>
                <a:latin typeface="+mn-lt"/>
                <a:hlinkClick r:id="rId4" tooltip="https://cyclonedx.org/specification/overview/"/>
              </a:rPr>
              <a:t>Overview</a:t>
            </a:r>
            <a:r>
              <a:rPr lang="fr-FR" sz="1400" dirty="0">
                <a:solidFill>
                  <a:srgbClr val="000000"/>
                </a:solidFill>
                <a:effectLst/>
                <a:latin typeface="+mn-lt"/>
                <a:hlinkClick r:id="rId4" tooltip="https://cyclonedx.org/specification/overview/"/>
              </a:rPr>
              <a:t> | </a:t>
            </a:r>
            <a:r>
              <a:rPr lang="fr-FR" sz="1400" dirty="0" err="1">
                <a:solidFill>
                  <a:srgbClr val="000000"/>
                </a:solidFill>
                <a:effectLst/>
                <a:latin typeface="+mn-lt"/>
                <a:hlinkClick r:id="rId4" tooltip="https://cyclonedx.org/specification/overview/"/>
              </a:rPr>
              <a:t>CycloneDX</a:t>
            </a:r>
            <a:endParaRPr lang="fr-FR" sz="1400" dirty="0">
              <a:solidFill>
                <a:srgbClr val="000000"/>
              </a:solidFill>
              <a:effectLst/>
              <a:latin typeface="+mn-lt"/>
            </a:endParaRPr>
          </a:p>
          <a:p>
            <a:r>
              <a:rPr lang="fr-FR" dirty="0">
                <a:solidFill>
                  <a:srgbClr val="000000"/>
                </a:solidFill>
                <a:latin typeface="+mn-lt"/>
              </a:rPr>
              <a:t>Ensemble des outils et solutions</a:t>
            </a:r>
            <a:endParaRPr lang="fr-FR" dirty="0">
              <a:solidFill>
                <a:srgbClr val="000000"/>
              </a:solidFill>
              <a:effectLst/>
              <a:latin typeface="+mn-lt"/>
            </a:endParaRPr>
          </a:p>
          <a:p>
            <a:pPr marL="457200" lvl="1" indent="0">
              <a:buNone/>
            </a:pPr>
            <a:r>
              <a:rPr lang="fr-FR" sz="1400" dirty="0" err="1">
                <a:solidFill>
                  <a:srgbClr val="000000"/>
                </a:solidFill>
                <a:effectLst/>
                <a:latin typeface="+mn-lt"/>
                <a:hlinkClick r:id="rId5" tooltip="https://cyclonedx.org/tool-center/"/>
              </a:rPr>
              <a:t>CycloneDX</a:t>
            </a:r>
            <a:r>
              <a:rPr lang="fr-FR" sz="1400" dirty="0">
                <a:solidFill>
                  <a:srgbClr val="000000"/>
                </a:solidFill>
                <a:effectLst/>
                <a:latin typeface="+mn-lt"/>
                <a:hlinkClick r:id="rId5" tooltip="https://cyclonedx.org/tool-center/"/>
              </a:rPr>
              <a:t> Tool Center | </a:t>
            </a:r>
            <a:r>
              <a:rPr lang="fr-FR" sz="1400" dirty="0" err="1">
                <a:solidFill>
                  <a:srgbClr val="000000"/>
                </a:solidFill>
                <a:effectLst/>
                <a:latin typeface="+mn-lt"/>
                <a:hlinkClick r:id="rId5" tooltip="https://cyclonedx.org/tool-center/"/>
              </a:rPr>
              <a:t>CycloneDX</a:t>
            </a:r>
            <a:endParaRPr lang="fr-FR" sz="1400" dirty="0">
              <a:solidFill>
                <a:srgbClr val="000000"/>
              </a:solidFill>
              <a:effectLst/>
              <a:latin typeface="+mn-lt"/>
            </a:endParaRPr>
          </a:p>
          <a:p>
            <a:r>
              <a:rPr lang="fr-FR" dirty="0" err="1">
                <a:solidFill>
                  <a:srgbClr val="000000"/>
                </a:solidFill>
                <a:effectLst/>
                <a:latin typeface="+mn-lt"/>
                <a:hlinkClick r:id="rId6" tooltip="https://cyclonedx.org/capabilities/cbom/"/>
              </a:rPr>
              <a:t>Cryptography</a:t>
            </a:r>
            <a:r>
              <a:rPr lang="fr-FR" dirty="0">
                <a:solidFill>
                  <a:srgbClr val="000000"/>
                </a:solidFill>
                <a:effectLst/>
                <a:latin typeface="+mn-lt"/>
                <a:hlinkClick r:id="rId6" tooltip="https://cyclonedx.org/capabilities/cbom/"/>
              </a:rPr>
              <a:t> Bill of Materials (CBOM) | </a:t>
            </a:r>
            <a:r>
              <a:rPr lang="fr-FR" dirty="0" err="1">
                <a:solidFill>
                  <a:srgbClr val="000000"/>
                </a:solidFill>
                <a:effectLst/>
                <a:latin typeface="+mn-lt"/>
                <a:hlinkClick r:id="rId6" tooltip="https://cyclonedx.org/capabilities/cbom/"/>
              </a:rPr>
              <a:t>CycloneDX</a:t>
            </a:r>
            <a:endParaRPr lang="fr-FR" dirty="0">
              <a:solidFill>
                <a:srgbClr val="000000"/>
              </a:solidFill>
              <a:effectLst/>
              <a:latin typeface="+mn-lt"/>
            </a:endParaRPr>
          </a:p>
          <a:p>
            <a:pPr marL="457200" lvl="1" indent="0">
              <a:buNone/>
            </a:pPr>
            <a:r>
              <a:rPr lang="fr-FR" sz="1400" dirty="0">
                <a:solidFill>
                  <a:srgbClr val="000000"/>
                </a:solidFill>
                <a:latin typeface="+mn-lt"/>
              </a:rPr>
              <a:t>P</a:t>
            </a:r>
            <a:r>
              <a:rPr lang="fr-FR" sz="1400" dirty="0">
                <a:solidFill>
                  <a:srgbClr val="000000"/>
                </a:solidFill>
                <a:effectLst/>
                <a:latin typeface="+mn-lt"/>
              </a:rPr>
              <a:t>our identifier quels algos sont utilisés et où, demain pour répondre aux avancées de l'informatique quantique, ou lorsqu'un algo est cassé.</a:t>
            </a:r>
          </a:p>
          <a:p>
            <a:pPr indent="-228600"/>
            <a:endParaRPr lang="fr-FR" dirty="0">
              <a:latin typeface="+mn-lt"/>
            </a:endParaRPr>
          </a:p>
          <a:p>
            <a:endParaRPr lang="fr-FR" dirty="0">
              <a:latin typeface="+mn-lt"/>
            </a:endParaRPr>
          </a:p>
          <a:p>
            <a:endParaRPr lang="fr-FR" dirty="0">
              <a:latin typeface="+mn-lt"/>
            </a:endParaRPr>
          </a:p>
        </p:txBody>
      </p:sp>
      <p:sp>
        <p:nvSpPr>
          <p:cNvPr id="24" name="Espace réservé du texte 23">
            <a:extLst>
              <a:ext uri="{FF2B5EF4-FFF2-40B4-BE49-F238E27FC236}">
                <a16:creationId xmlns:a16="http://schemas.microsoft.com/office/drawing/2014/main" id="{D2C36EB2-CB3E-210C-2AF9-579787C14CC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830364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345365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32DDDEAC-2EDC-11AE-E708-7DE105C43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1. Sources</a:t>
            </a:r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C4E571FA-9C9E-E26D-B077-6568897CCE4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90525" y="0"/>
            <a:ext cx="3941358" cy="6858000"/>
          </a:xfrm>
        </p:spPr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551441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1CD0CE67-27E6-253C-DE56-2A5328DE93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1. Sources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ED2515EC-1C7F-7EB6-5C66-61ECBB323C8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4500" y="1045095"/>
            <a:ext cx="11271250" cy="4985778"/>
          </a:xfrm>
        </p:spPr>
        <p:txBody>
          <a:bodyPr/>
          <a:lstStyle/>
          <a:p>
            <a:r>
              <a:rPr lang="fr-FR" sz="1600" dirty="0"/>
              <a:t>La conférence de Damien LUCAS, </a:t>
            </a:r>
            <a:r>
              <a:rPr lang="fr-FR" sz="1600" dirty="0" err="1"/>
              <a:t>Devoxx</a:t>
            </a:r>
            <a:r>
              <a:rPr lang="fr-FR" sz="1600" dirty="0"/>
              <a:t> 2025, 16 avril "Vol au-dessus d'un nid de vulnérabilités« </a:t>
            </a:r>
          </a:p>
          <a:p>
            <a:pPr marL="457200" lvl="1" indent="0">
              <a:buNone/>
            </a:pPr>
            <a:r>
              <a:rPr lang="fr-FR" sz="1600" dirty="0">
                <a:hlinkClick r:id="rId2"/>
              </a:rPr>
              <a:t>https://www.devoxx.fr/agenda-2025/talk/vol-au-dessus-d-un-nid-de-vulnerabilites/</a:t>
            </a:r>
            <a:endParaRPr lang="fr-FR" sz="1600" dirty="0"/>
          </a:p>
          <a:p>
            <a:pPr marL="457200" lvl="1" indent="0">
              <a:buNone/>
            </a:pPr>
            <a:r>
              <a:rPr lang="fr-FR" sz="1600" dirty="0">
                <a:hlinkClick r:id="rId3"/>
              </a:rPr>
              <a:t>https://github.com/dlucasd/vol-au-dessus-d-un-nid-de-vulnerabilites</a:t>
            </a:r>
            <a:endParaRPr lang="fr-FR" sz="1600" dirty="0"/>
          </a:p>
          <a:p>
            <a:r>
              <a:rPr lang="fr-FR" sz="1600" dirty="0"/>
              <a:t>Articles de </a:t>
            </a:r>
            <a:r>
              <a:rPr lang="fr-FR" sz="1600" dirty="0" err="1"/>
              <a:t>worklifenotes</a:t>
            </a:r>
            <a:r>
              <a:rPr lang="fr-FR" sz="1600" dirty="0"/>
              <a:t>, janvier 2025</a:t>
            </a:r>
          </a:p>
          <a:p>
            <a:pPr marL="457200" lvl="1" indent="0">
              <a:buNone/>
            </a:pPr>
            <a:r>
              <a:rPr lang="fr-FR" sz="1600" dirty="0">
                <a:hlinkClick r:id="rId4"/>
              </a:rPr>
              <a:t>https://worklifenotes.com/2025/01/14/why-a-single-sbom-is-never-enough/</a:t>
            </a:r>
            <a:endParaRPr lang="en-US" sz="1600" dirty="0"/>
          </a:p>
          <a:p>
            <a:pPr marL="457200" lvl="1" indent="0">
              <a:buNone/>
            </a:pPr>
            <a:r>
              <a:rPr lang="fr-FR" sz="1600" dirty="0">
                <a:hlinkClick r:id="rId5"/>
              </a:rPr>
              <a:t>https://worklifenotes.com/2025/01/21/why-we-chose-cyclonedx-over-spdx/</a:t>
            </a:r>
            <a:endParaRPr lang="fr-FR" sz="1600" dirty="0"/>
          </a:p>
          <a:p>
            <a:r>
              <a:rPr lang="fr-FR" sz="1600" dirty="0"/>
              <a:t>Article nexusconnect.io, décembre 2024</a:t>
            </a:r>
          </a:p>
          <a:p>
            <a:pPr marL="457200" lvl="1" indent="0">
              <a:buNone/>
            </a:pPr>
            <a:r>
              <a:rPr lang="fr-FR" sz="1600" dirty="0">
                <a:hlinkClick r:id="rId6"/>
              </a:rPr>
              <a:t>https://nexusconnect.io/articles/spdx-cyclonedx-or-swid-navigating-the-sbom-standard-landscape</a:t>
            </a:r>
            <a:endParaRPr lang="fr-FR" sz="1600" dirty="0"/>
          </a:p>
          <a:p>
            <a:r>
              <a:rPr lang="fr-FR" sz="1600" dirty="0"/>
              <a:t>Documentation OWASP </a:t>
            </a:r>
            <a:r>
              <a:rPr lang="fr-FR" sz="1600" dirty="0" err="1"/>
              <a:t>CycloneDX</a:t>
            </a:r>
            <a:endParaRPr lang="fr-FR" sz="1600" dirty="0"/>
          </a:p>
          <a:p>
            <a:pPr marL="457200" lvl="1" indent="0">
              <a:buNone/>
            </a:pPr>
            <a:r>
              <a:rPr lang="fr-FR" sz="1600" dirty="0">
                <a:hlinkClick r:id="rId7"/>
              </a:rPr>
              <a:t>https://cyclonedx.org/</a:t>
            </a:r>
            <a:endParaRPr lang="fr-FR" sz="1600" dirty="0"/>
          </a:p>
          <a:p>
            <a:pPr marL="457200" lvl="1" indent="0">
              <a:buNone/>
            </a:pPr>
            <a:r>
              <a:rPr lang="fr-FR" sz="1600" dirty="0">
                <a:hlinkClick r:id="rId8"/>
              </a:rPr>
              <a:t>https://cyclonedx.github.io/cdxgen/#/</a:t>
            </a:r>
            <a:endParaRPr lang="fr-FR" sz="1600" dirty="0"/>
          </a:p>
          <a:p>
            <a:pPr marL="457200" lvl="1" indent="0">
              <a:buNone/>
            </a:pPr>
            <a:r>
              <a:rPr lang="fr-FR" sz="1600" dirty="0">
                <a:hlinkClick r:id="rId9"/>
              </a:rPr>
              <a:t>https://github.com/CycloneDX/cyclonedx-cli</a:t>
            </a:r>
            <a:endParaRPr lang="fr-FR" sz="1600" dirty="0"/>
          </a:p>
          <a:p>
            <a:r>
              <a:rPr lang="fr-FR" sz="1600" dirty="0"/>
              <a:t>Documentation OWASP </a:t>
            </a:r>
            <a:r>
              <a:rPr lang="fr-FR" sz="1600" dirty="0" err="1"/>
              <a:t>Dependency</a:t>
            </a:r>
            <a:r>
              <a:rPr lang="fr-FR" sz="1600" dirty="0"/>
              <a:t>-Track</a:t>
            </a:r>
          </a:p>
          <a:p>
            <a:pPr marL="457200" lvl="1" indent="0">
              <a:buNone/>
            </a:pPr>
            <a:r>
              <a:rPr lang="fr-FR" sz="1600" dirty="0">
                <a:hlinkClick r:id="rId10"/>
              </a:rPr>
              <a:t>https://owasp.org/www-project-dependency-track/</a:t>
            </a:r>
            <a:endParaRPr lang="fr-FR" sz="1600" dirty="0"/>
          </a:p>
          <a:p>
            <a:pPr marL="457200" lvl="1" indent="0">
              <a:buNone/>
            </a:pPr>
            <a:r>
              <a:rPr lang="fr-FR" sz="1600" dirty="0">
                <a:hlinkClick r:id="rId11"/>
              </a:rPr>
              <a:t>https://dependencytrack.org/</a:t>
            </a:r>
            <a:endParaRPr lang="fr-FR" sz="1600" dirty="0"/>
          </a:p>
          <a:p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28974364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32DDDEAC-2EDC-11AE-E708-7DE105C43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2. </a:t>
            </a:r>
            <a:r>
              <a:rPr lang="fr-FR" dirty="0" err="1"/>
              <a:t>AppSec</a:t>
            </a:r>
            <a:r>
              <a:rPr lang="fr-FR" dirty="0"/>
              <a:t> vs </a:t>
            </a:r>
            <a:r>
              <a:rPr lang="fr-FR" dirty="0" err="1"/>
              <a:t>DevSecOps</a:t>
            </a:r>
            <a:endParaRPr lang="fr-FR" dirty="0"/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C4E571FA-9C9E-E26D-B077-6568897CCE4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90525" y="0"/>
            <a:ext cx="3941358" cy="6858000"/>
          </a:xfrm>
        </p:spPr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285799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A8DEABC-B75E-1A6A-67DB-C527B6213C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2. </a:t>
            </a:r>
            <a:r>
              <a:rPr lang="fr-FR" dirty="0" err="1"/>
              <a:t>AppSec</a:t>
            </a:r>
            <a:r>
              <a:rPr lang="fr-FR" dirty="0"/>
              <a:t> vs </a:t>
            </a:r>
            <a:r>
              <a:rPr lang="fr-FR" dirty="0" err="1"/>
              <a:t>DevSecOps</a:t>
            </a:r>
            <a:endParaRPr lang="fr-FR" dirty="0"/>
          </a:p>
        </p:txBody>
      </p:sp>
      <p:pic>
        <p:nvPicPr>
          <p:cNvPr id="5" name="Image 4" descr="Une image contenant texte, dessin humoristique, grenouille&#10;&#10;Description générée automatiquement">
            <a:extLst>
              <a:ext uri="{FF2B5EF4-FFF2-40B4-BE49-F238E27FC236}">
                <a16:creationId xmlns:a16="http://schemas.microsoft.com/office/drawing/2014/main" id="{A31B5AD0-1355-718E-D8D6-DEA783A921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500" y="862696"/>
            <a:ext cx="4635690" cy="4635690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48B81EF8-4362-04DE-40A8-E709918119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1812" y="862696"/>
            <a:ext cx="4235121" cy="5121164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88128338-D92C-A0C5-1DE1-2075ADAD4C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4500" y="5562310"/>
            <a:ext cx="6233700" cy="78492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484872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78E091C-5F3B-99E2-CCB1-1D57BE593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2. </a:t>
            </a:r>
            <a:r>
              <a:rPr lang="fr-FR" dirty="0" err="1"/>
              <a:t>AppSec</a:t>
            </a:r>
            <a:r>
              <a:rPr lang="fr-FR" dirty="0"/>
              <a:t> vs </a:t>
            </a:r>
            <a:r>
              <a:rPr lang="fr-FR" dirty="0" err="1"/>
              <a:t>DevSecOps</a:t>
            </a:r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FF87EFC2-428A-A5E0-7E24-346DEF356C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318"/>
          <a:stretch/>
        </p:blipFill>
        <p:spPr>
          <a:xfrm>
            <a:off x="1" y="754148"/>
            <a:ext cx="9422780" cy="5349704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8E2B309-20AB-E121-F7AF-024A132EBC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7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6324" y="754148"/>
            <a:ext cx="5725676" cy="3220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15772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546A12F-303F-07C6-C87A-895F98C37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2. </a:t>
            </a:r>
            <a:r>
              <a:rPr lang="fr-FR" dirty="0" err="1"/>
              <a:t>AppSec</a:t>
            </a:r>
            <a:r>
              <a:rPr lang="fr-FR" dirty="0"/>
              <a:t> vs </a:t>
            </a:r>
            <a:r>
              <a:rPr lang="fr-FR" dirty="0" err="1"/>
              <a:t>DevSecOps</a:t>
            </a:r>
            <a:endParaRPr lang="fr-FR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52153B1-E062-164C-1776-497EAD71F9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9811" y="696299"/>
            <a:ext cx="3526714" cy="6143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5F4D370A-111D-9DDD-0AAD-9D72BBDCB4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0388" y="714692"/>
            <a:ext cx="4536000" cy="30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FA6653BB-216B-DE88-8DA7-E022B021BE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0388" y="3834000"/>
            <a:ext cx="4605076" cy="30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1918154"/>
      </p:ext>
    </p:extLst>
  </p:cSld>
  <p:clrMapOvr>
    <a:masterClrMapping/>
  </p:clrMapOvr>
</p:sld>
</file>

<file path=ppt/theme/theme1.xml><?xml version="1.0" encoding="utf-8"?>
<a:theme xmlns:a="http://schemas.openxmlformats.org/drawingml/2006/main" name="Catamania 2025">
  <a:themeElements>
    <a:clrScheme name="Catamania 2025">
      <a:dk1>
        <a:srgbClr val="001A2B"/>
      </a:dk1>
      <a:lt1>
        <a:srgbClr val="FFFFFF"/>
      </a:lt1>
      <a:dk2>
        <a:srgbClr val="001A2B"/>
      </a:dk2>
      <a:lt2>
        <a:srgbClr val="FFFFFF"/>
      </a:lt2>
      <a:accent1>
        <a:srgbClr val="818C8B"/>
      </a:accent1>
      <a:accent2>
        <a:srgbClr val="B8C0B7"/>
      </a:accent2>
      <a:accent3>
        <a:srgbClr val="1FB0DE"/>
      </a:accent3>
      <a:accent4>
        <a:srgbClr val="FCB814"/>
      </a:accent4>
      <a:accent5>
        <a:srgbClr val="2E5983"/>
      </a:accent5>
      <a:accent6>
        <a:srgbClr val="54AA46"/>
      </a:accent6>
      <a:hlink>
        <a:srgbClr val="1FB0DE"/>
      </a:hlink>
      <a:folHlink>
        <a:srgbClr val="2E5983"/>
      </a:folHlink>
    </a:clrScheme>
    <a:fontScheme name="CAT 2025">
      <a:majorFont>
        <a:latin typeface="Open Sans"/>
        <a:ea typeface=""/>
        <a:cs typeface=""/>
      </a:majorFont>
      <a:minorFont>
        <a:latin typeface="Inte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ésentation3" id="{5920D95D-3770-0C43-B57C-8494D0DE7438}" vid="{AC594889-7452-1B4A-92CE-3F87933514F1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BD4AFBDAC36024CAEC886277B2D9218" ma:contentTypeVersion="17" ma:contentTypeDescription="Crée un document." ma:contentTypeScope="" ma:versionID="0dc6bbb3da84a0ae210c2114e14553de">
  <xsd:schema xmlns:xsd="http://www.w3.org/2001/XMLSchema" xmlns:xs="http://www.w3.org/2001/XMLSchema" xmlns:p="http://schemas.microsoft.com/office/2006/metadata/properties" xmlns:ns2="d10f5bec-80bb-4dda-968d-2f5f830d6d59" xmlns:ns3="1a103575-3e38-40d9-b51b-b07cc4462bd7" targetNamespace="http://schemas.microsoft.com/office/2006/metadata/properties" ma:root="true" ma:fieldsID="b37155294d91db6e11f85a01f74dc368" ns2:_="" ns3:_="">
    <xsd:import namespace="d10f5bec-80bb-4dda-968d-2f5f830d6d59"/>
    <xsd:import namespace="1a103575-3e38-40d9-b51b-b07cc4462bd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ObjectDetectorVersions" minOccurs="0"/>
                <xsd:element ref="ns2:MediaServiceSearchPropertie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10f5bec-80bb-4dda-968d-2f5f830d6d5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KeyPoints" ma:index="1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3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15" nillable="true" ma:taxonomy="true" ma:internalName="lcf76f155ced4ddcb4097134ff3c332f" ma:taxonomyFieldName="MediaServiceImageTags" ma:displayName="Balises d’images" ma:readOnly="false" ma:fieldId="{5cf76f15-5ced-4ddc-b409-7134ff3c332f}" ma:taxonomyMulti="true" ma:sspId="8e6864c8-011f-4f44-84be-8e9f5080e26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bjectDetectorVersions" ma:index="2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3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Location" ma:index="24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a103575-3e38-40d9-b51b-b07cc4462bd7" elementFormDefault="qualified">
    <xsd:import namespace="http://schemas.microsoft.com/office/2006/documentManagement/types"/>
    <xsd:import namespace="http://schemas.microsoft.com/office/infopath/2007/PartnerControls"/>
    <xsd:element name="TaxCatchAll" ma:index="16" nillable="true" ma:displayName="Taxonomy Catch All Column" ma:hidden="true" ma:list="{86cf4989-9011-46f2-bd18-05575515e5b9}" ma:internalName="TaxCatchAll" ma:showField="CatchAllData" ma:web="1a103575-3e38-40d9-b51b-b07cc4462bd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20" nillable="true" ma:displayName="Partagé avec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1" nillable="true" ma:displayName="Partagé avec dé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1a103575-3e38-40d9-b51b-b07cc4462bd7" xsi:nil="true"/>
    <lcf76f155ced4ddcb4097134ff3c332f xmlns="d10f5bec-80bb-4dda-968d-2f5f830d6d59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C4A15460-1FF8-4867-AE72-42B27BB3FCF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C290616-6C30-41A1-BA31-C804808A416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10f5bec-80bb-4dda-968d-2f5f830d6d59"/>
    <ds:schemaRef ds:uri="1a103575-3e38-40d9-b51b-b07cc4462bd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C7DA7BF-EFDF-4A51-B676-8362E514710B}">
  <ds:schemaRefs>
    <ds:schemaRef ds:uri="http://www.w3.org/XML/1998/namespace"/>
    <ds:schemaRef ds:uri="http://schemas.microsoft.com/office/2006/metadata/properties"/>
    <ds:schemaRef ds:uri="http://schemas.openxmlformats.org/package/2006/metadata/core-properties"/>
    <ds:schemaRef ds:uri="http://schemas.microsoft.com/office/infopath/2007/PartnerControls"/>
    <ds:schemaRef ds:uri="http://purl.org/dc/elements/1.1/"/>
    <ds:schemaRef ds:uri="http://purl.org/dc/dcmitype/"/>
    <ds:schemaRef ds:uri="http://schemas.microsoft.com/office/2006/documentManagement/types"/>
    <ds:schemaRef ds:uri="fc0ca498-bcc3-495a-b6ec-779e1e0396a9"/>
    <ds:schemaRef ds:uri="027d3d22-9dd5-49e8-89cc-3c45ce21028f"/>
    <ds:schemaRef ds:uri="http://purl.org/dc/terms/"/>
    <ds:schemaRef ds:uri="1a103575-3e38-40d9-b51b-b07cc4462bd7"/>
    <ds:schemaRef ds:uri="d10f5bec-80bb-4dda-968d-2f5f830d6d59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1250</TotalTime>
  <Words>1915</Words>
  <Application>Microsoft Office PowerPoint</Application>
  <PresentationFormat>Grand écran</PresentationFormat>
  <Paragraphs>277</Paragraphs>
  <Slides>33</Slides>
  <Notes>8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33</vt:i4>
      </vt:variant>
    </vt:vector>
  </HeadingPairs>
  <TitlesOfParts>
    <vt:vector size="40" baseType="lpstr">
      <vt:lpstr>Aptos</vt:lpstr>
      <vt:lpstr>Arial</vt:lpstr>
      <vt:lpstr>Inter</vt:lpstr>
      <vt:lpstr>Inter ExtraBold</vt:lpstr>
      <vt:lpstr>Open Sans</vt:lpstr>
      <vt:lpstr>Wingdings</vt:lpstr>
      <vt:lpstr>Catamania 2025</vt:lpstr>
      <vt:lpstr>Présentation PowerPoint</vt:lpstr>
      <vt:lpstr>Intro</vt:lpstr>
      <vt:lpstr>Programme du meetup</vt:lpstr>
      <vt:lpstr>1. Sources</vt:lpstr>
      <vt:lpstr>1. Sources</vt:lpstr>
      <vt:lpstr>2. AppSec vs DevSecOps</vt:lpstr>
      <vt:lpstr>2. AppSec vs DevSecOps</vt:lpstr>
      <vt:lpstr>2. AppSec vs DevSecOps</vt:lpstr>
      <vt:lpstr>2. AppSec vs DevSecOps</vt:lpstr>
      <vt:lpstr>2. AppSec vs DevSecOps</vt:lpstr>
      <vt:lpstr>3. Besoin : pourquoi les SBOM</vt:lpstr>
      <vt:lpstr>3. Besoin : pourquoi les SBOM</vt:lpstr>
      <vt:lpstr>3. Besoin : pourquoi les SBOM</vt:lpstr>
      <vt:lpstr>3. Besoin : pourquoi les SBOM</vt:lpstr>
      <vt:lpstr>3. Besoin : pourquoi les SBOM</vt:lpstr>
      <vt:lpstr>4. Un SBOM c’est quoi</vt:lpstr>
      <vt:lpstr>4. Un SBOM c’est quoi</vt:lpstr>
      <vt:lpstr>5. Standards et outils du marché</vt:lpstr>
      <vt:lpstr>Présentation PowerPoint</vt:lpstr>
      <vt:lpstr>Présentation PowerPoint</vt:lpstr>
      <vt:lpstr>6. Plusieurs SBOM pour chaque repo git ?</vt:lpstr>
      <vt:lpstr>« Orienté dépendances » vs « orienté conteneurs »</vt:lpstr>
      <vt:lpstr>Présentation PowerPoint</vt:lpstr>
      <vt:lpstr>Présentation PowerPoint</vt:lpstr>
      <vt:lpstr>7. POC / démo</vt:lpstr>
      <vt:lpstr>Présentation PowerPoint</vt:lpstr>
      <vt:lpstr>Présentation PowerPoint</vt:lpstr>
      <vt:lpstr>Présentation PowerPoint</vt:lpstr>
      <vt:lpstr>8. Résultats</vt:lpstr>
      <vt:lpstr>Présentation PowerPoint</vt:lpstr>
      <vt:lpstr>9. Pour aller plus loin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Frédéric MORIN</dc:creator>
  <cp:lastModifiedBy>Adrien VERGNAUD</cp:lastModifiedBy>
  <cp:revision>23</cp:revision>
  <dcterms:created xsi:type="dcterms:W3CDTF">2025-01-19T13:12:07Z</dcterms:created>
  <dcterms:modified xsi:type="dcterms:W3CDTF">2025-06-19T07:04:40Z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ediaServiceImageTags">
    <vt:lpwstr/>
  </property>
  <property fmtid="{D5CDD505-2E9C-101B-9397-08002B2CF9AE}" pid="3" name="ContentTypeId">
    <vt:lpwstr>0x0101006BD4AFBDAC36024CAEC886277B2D9218</vt:lpwstr>
  </property>
</Properties>
</file>